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256" r:id="rId2"/>
    <p:sldId id="281" r:id="rId3"/>
    <p:sldId id="258" r:id="rId4"/>
    <p:sldId id="259" r:id="rId5"/>
    <p:sldId id="260" r:id="rId6"/>
    <p:sldId id="282" r:id="rId7"/>
    <p:sldId id="283" r:id="rId8"/>
    <p:sldId id="262" r:id="rId9"/>
    <p:sldId id="261" r:id="rId10"/>
    <p:sldId id="263" r:id="rId11"/>
    <p:sldId id="264" r:id="rId12"/>
    <p:sldId id="265" r:id="rId13"/>
    <p:sldId id="266" r:id="rId14"/>
    <p:sldId id="267" r:id="rId15"/>
    <p:sldId id="268" r:id="rId16"/>
    <p:sldId id="274" r:id="rId17"/>
    <p:sldId id="271" r:id="rId18"/>
    <p:sldId id="275" r:id="rId19"/>
    <p:sldId id="272" r:id="rId20"/>
    <p:sldId id="277" r:id="rId21"/>
    <p:sldId id="276" r:id="rId22"/>
    <p:sldId id="269" r:id="rId23"/>
    <p:sldId id="278" r:id="rId24"/>
    <p:sldId id="279" r:id="rId25"/>
    <p:sldId id="284" r:id="rId26"/>
    <p:sldId id="292" r:id="rId27"/>
    <p:sldId id="270" r:id="rId28"/>
    <p:sldId id="289" r:id="rId29"/>
    <p:sldId id="287"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81830-69A6-4B03-8062-0FB916B881AC}" v="197" dt="2022-02-25T13:09:13.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26" autoAdjust="0"/>
    <p:restoredTop sz="94660"/>
  </p:normalViewPr>
  <p:slideViewPr>
    <p:cSldViewPr snapToGrid="0">
      <p:cViewPr varScale="1">
        <p:scale>
          <a:sx n="71" d="100"/>
          <a:sy n="71" d="100"/>
        </p:scale>
        <p:origin x="-114"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Thomson" userId="30448454b13d5f62" providerId="LiveId" clId="{98981830-69A6-4B03-8062-0FB916B881AC}"/>
    <pc:docChg chg="undo custSel modSld">
      <pc:chgData name="Fraser Thomson" userId="30448454b13d5f62" providerId="LiveId" clId="{98981830-69A6-4B03-8062-0FB916B881AC}" dt="2022-02-25T13:09:13.612" v="883" actId="20577"/>
      <pc:docMkLst>
        <pc:docMk/>
      </pc:docMkLst>
      <pc:sldChg chg="modSp mod">
        <pc:chgData name="Fraser Thomson" userId="30448454b13d5f62" providerId="LiveId" clId="{98981830-69A6-4B03-8062-0FB916B881AC}" dt="2022-02-25T13:00:52.200" v="457" actId="20577"/>
        <pc:sldMkLst>
          <pc:docMk/>
          <pc:sldMk cId="3380525813" sldId="262"/>
        </pc:sldMkLst>
        <pc:spChg chg="mod">
          <ac:chgData name="Fraser Thomson" userId="30448454b13d5f62" providerId="LiveId" clId="{98981830-69A6-4B03-8062-0FB916B881AC}" dt="2022-02-25T13:00:52.200" v="457" actId="20577"/>
          <ac:spMkLst>
            <pc:docMk/>
            <pc:sldMk cId="3380525813" sldId="262"/>
            <ac:spMk id="6" creationId="{7B9D419D-5014-4A54-AAA2-884BA1C41022}"/>
          </ac:spMkLst>
        </pc:spChg>
      </pc:sldChg>
      <pc:sldChg chg="modSp mod">
        <pc:chgData name="Fraser Thomson" userId="30448454b13d5f62" providerId="LiveId" clId="{98981830-69A6-4B03-8062-0FB916B881AC}" dt="2022-02-25T13:01:40.763" v="475" actId="108"/>
        <pc:sldMkLst>
          <pc:docMk/>
          <pc:sldMk cId="1520138493" sldId="263"/>
        </pc:sldMkLst>
        <pc:spChg chg="mod">
          <ac:chgData name="Fraser Thomson" userId="30448454b13d5f62" providerId="LiveId" clId="{98981830-69A6-4B03-8062-0FB916B881AC}" dt="2022-02-25T13:01:40.763" v="475" actId="108"/>
          <ac:spMkLst>
            <pc:docMk/>
            <pc:sldMk cId="1520138493" sldId="263"/>
            <ac:spMk id="3" creationId="{7997AA86-0C13-4189-9184-70F9FFB25255}"/>
          </ac:spMkLst>
        </pc:spChg>
      </pc:sldChg>
      <pc:sldChg chg="modSp mod">
        <pc:chgData name="Fraser Thomson" userId="30448454b13d5f62" providerId="LiveId" clId="{98981830-69A6-4B03-8062-0FB916B881AC}" dt="2022-02-25T13:02:10.855" v="523" actId="6549"/>
        <pc:sldMkLst>
          <pc:docMk/>
          <pc:sldMk cId="2767619983" sldId="264"/>
        </pc:sldMkLst>
        <pc:spChg chg="mod">
          <ac:chgData name="Fraser Thomson" userId="30448454b13d5f62" providerId="LiveId" clId="{98981830-69A6-4B03-8062-0FB916B881AC}" dt="2022-02-25T13:02:10.855" v="523" actId="6549"/>
          <ac:spMkLst>
            <pc:docMk/>
            <pc:sldMk cId="2767619983" sldId="264"/>
            <ac:spMk id="3" creationId="{91EF0620-623E-43BE-97DF-9229FC53C49A}"/>
          </ac:spMkLst>
        </pc:spChg>
      </pc:sldChg>
      <pc:sldChg chg="modSp mod">
        <pc:chgData name="Fraser Thomson" userId="30448454b13d5f62" providerId="LiveId" clId="{98981830-69A6-4B03-8062-0FB916B881AC}" dt="2022-02-25T13:02:20.459" v="525" actId="20577"/>
        <pc:sldMkLst>
          <pc:docMk/>
          <pc:sldMk cId="995460089" sldId="268"/>
        </pc:sldMkLst>
        <pc:spChg chg="mod">
          <ac:chgData name="Fraser Thomson" userId="30448454b13d5f62" providerId="LiveId" clId="{98981830-69A6-4B03-8062-0FB916B881AC}" dt="2022-02-25T13:02:20.459" v="525" actId="20577"/>
          <ac:spMkLst>
            <pc:docMk/>
            <pc:sldMk cId="995460089" sldId="268"/>
            <ac:spMk id="3" creationId="{5AAAD4CF-E89C-46C8-AB4A-A5750CBA37BA}"/>
          </ac:spMkLst>
        </pc:spChg>
      </pc:sldChg>
      <pc:sldChg chg="modSp">
        <pc:chgData name="Fraser Thomson" userId="30448454b13d5f62" providerId="LiveId" clId="{98981830-69A6-4B03-8062-0FB916B881AC}" dt="2022-02-25T13:09:13.612" v="883" actId="20577"/>
        <pc:sldMkLst>
          <pc:docMk/>
          <pc:sldMk cId="2277819534" sldId="270"/>
        </pc:sldMkLst>
        <pc:graphicFrameChg chg="mod">
          <ac:chgData name="Fraser Thomson" userId="30448454b13d5f62" providerId="LiveId" clId="{98981830-69A6-4B03-8062-0FB916B881AC}" dt="2022-02-25T13:09:13.612" v="883" actId="20577"/>
          <ac:graphicFrameMkLst>
            <pc:docMk/>
            <pc:sldMk cId="2277819534" sldId="270"/>
            <ac:graphicFrameMk id="5" creationId="{77B788D8-42D7-41DF-BCD7-71CD3DEE06BC}"/>
          </ac:graphicFrameMkLst>
        </pc:graphicFrameChg>
      </pc:sldChg>
      <pc:sldChg chg="modSp mod">
        <pc:chgData name="Fraser Thomson" userId="30448454b13d5f62" providerId="LiveId" clId="{98981830-69A6-4B03-8062-0FB916B881AC}" dt="2022-02-25T13:04:28.486" v="632" actId="20577"/>
        <pc:sldMkLst>
          <pc:docMk/>
          <pc:sldMk cId="2566771134" sldId="272"/>
        </pc:sldMkLst>
        <pc:spChg chg="mod">
          <ac:chgData name="Fraser Thomson" userId="30448454b13d5f62" providerId="LiveId" clId="{98981830-69A6-4B03-8062-0FB916B881AC}" dt="2022-02-25T13:02:48.642" v="528" actId="313"/>
          <ac:spMkLst>
            <pc:docMk/>
            <pc:sldMk cId="2566771134" sldId="272"/>
            <ac:spMk id="2" creationId="{E0A8EF89-F25E-45BB-8A99-CAB36FA76534}"/>
          </ac:spMkLst>
        </pc:spChg>
        <pc:spChg chg="mod">
          <ac:chgData name="Fraser Thomson" userId="30448454b13d5f62" providerId="LiveId" clId="{98981830-69A6-4B03-8062-0FB916B881AC}" dt="2022-02-25T13:04:28.486" v="632" actId="20577"/>
          <ac:spMkLst>
            <pc:docMk/>
            <pc:sldMk cId="2566771134" sldId="272"/>
            <ac:spMk id="3" creationId="{CADDBB23-2B6D-411C-B6A4-F6977ECAB0A6}"/>
          </ac:spMkLst>
        </pc:spChg>
      </pc:sldChg>
      <pc:sldChg chg="modSp">
        <pc:chgData name="Fraser Thomson" userId="30448454b13d5f62" providerId="LiveId" clId="{98981830-69A6-4B03-8062-0FB916B881AC}" dt="2022-02-25T13:05:26.510" v="650" actId="1076"/>
        <pc:sldMkLst>
          <pc:docMk/>
          <pc:sldMk cId="442144253" sldId="279"/>
        </pc:sldMkLst>
        <pc:picChg chg="mod">
          <ac:chgData name="Fraser Thomson" userId="30448454b13d5f62" providerId="LiveId" clId="{98981830-69A6-4B03-8062-0FB916B881AC}" dt="2022-02-25T13:05:26.510" v="650" actId="1076"/>
          <ac:picMkLst>
            <pc:docMk/>
            <pc:sldMk cId="442144253" sldId="279"/>
            <ac:picMk id="10242" creationId="{C35A5252-7C48-42DA-A9E9-972A76FA6990}"/>
          </ac:picMkLst>
        </pc:picChg>
      </pc:sldChg>
      <pc:sldChg chg="modSp mod">
        <pc:chgData name="Fraser Thomson" userId="30448454b13d5f62" providerId="LiveId" clId="{98981830-69A6-4B03-8062-0FB916B881AC}" dt="2022-02-25T12:58:09.058" v="201" actId="20577"/>
        <pc:sldMkLst>
          <pc:docMk/>
          <pc:sldMk cId="2432390127" sldId="283"/>
        </pc:sldMkLst>
        <pc:spChg chg="mod">
          <ac:chgData name="Fraser Thomson" userId="30448454b13d5f62" providerId="LiveId" clId="{98981830-69A6-4B03-8062-0FB916B881AC}" dt="2022-02-25T12:58:09.058" v="201" actId="20577"/>
          <ac:spMkLst>
            <pc:docMk/>
            <pc:sldMk cId="2432390127" sldId="283"/>
            <ac:spMk id="3" creationId="{602B0413-EB95-4F06-A2EB-D70EEA46955D}"/>
          </ac:spMkLst>
        </pc:spChg>
      </pc:sldChg>
      <pc:sldChg chg="modSp mod">
        <pc:chgData name="Fraser Thomson" userId="30448454b13d5f62" providerId="LiveId" clId="{98981830-69A6-4B03-8062-0FB916B881AC}" dt="2022-02-25T13:06:17.157" v="735" actId="313"/>
        <pc:sldMkLst>
          <pc:docMk/>
          <pc:sldMk cId="1210127191" sldId="284"/>
        </pc:sldMkLst>
        <pc:spChg chg="mod">
          <ac:chgData name="Fraser Thomson" userId="30448454b13d5f62" providerId="LiveId" clId="{98981830-69A6-4B03-8062-0FB916B881AC}" dt="2022-02-25T13:06:17.157" v="735" actId="313"/>
          <ac:spMkLst>
            <pc:docMk/>
            <pc:sldMk cId="1210127191" sldId="284"/>
            <ac:spMk id="3" creationId="{199B16DF-F26A-4B20-837D-459B3AA8CD36}"/>
          </ac:spMkLst>
        </pc:spChg>
      </pc:sldChg>
      <pc:sldChg chg="modSp">
        <pc:chgData name="Fraser Thomson" userId="30448454b13d5f62" providerId="LiveId" clId="{98981830-69A6-4B03-8062-0FB916B881AC}" dt="2022-02-25T13:09:01.011" v="881" actId="20577"/>
        <pc:sldMkLst>
          <pc:docMk/>
          <pc:sldMk cId="2383267535" sldId="289"/>
        </pc:sldMkLst>
        <pc:graphicFrameChg chg="mod">
          <ac:chgData name="Fraser Thomson" userId="30448454b13d5f62" providerId="LiveId" clId="{98981830-69A6-4B03-8062-0FB916B881AC}" dt="2022-02-25T13:09:01.011" v="881" actId="20577"/>
          <ac:graphicFrameMkLst>
            <pc:docMk/>
            <pc:sldMk cId="2383267535" sldId="289"/>
            <ac:graphicFrameMk id="5" creationId="{7672E9E9-69DC-4027-A569-34A1B326A352}"/>
          </ac:graphicFrameMkLst>
        </pc:graphicFrameChg>
      </pc:sldChg>
      <pc:sldChg chg="modSp mod">
        <pc:chgData name="Fraser Thomson" userId="30448454b13d5f62" providerId="LiveId" clId="{98981830-69A6-4B03-8062-0FB916B881AC}" dt="2022-02-25T13:07:59.827" v="834" actId="313"/>
        <pc:sldMkLst>
          <pc:docMk/>
          <pc:sldMk cId="2056154960" sldId="292"/>
        </pc:sldMkLst>
        <pc:spChg chg="mod">
          <ac:chgData name="Fraser Thomson" userId="30448454b13d5f62" providerId="LiveId" clId="{98981830-69A6-4B03-8062-0FB916B881AC}" dt="2022-02-25T13:07:59.827" v="834" actId="313"/>
          <ac:spMkLst>
            <pc:docMk/>
            <pc:sldMk cId="2056154960" sldId="292"/>
            <ac:spMk id="3" creationId="{D99E0855-DA17-41C4-A11A-DEAF3EBC68D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F9358-C032-42CD-BEBF-0C3D212B2D44}"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D82ED4D5-FB5C-4D3D-A303-12CD68A1DACC}">
      <dgm:prSet/>
      <dgm:spPr/>
      <dgm:t>
        <a:bodyPr/>
        <a:lstStyle/>
        <a:p>
          <a:pPr>
            <a:defRPr cap="all"/>
          </a:pPr>
          <a:r>
            <a:rPr lang="en-GB" dirty="0"/>
            <a:t>We have worked with 277 young people </a:t>
          </a:r>
          <a:endParaRPr lang="en-US" dirty="0"/>
        </a:p>
      </dgm:t>
    </dgm:pt>
    <dgm:pt modelId="{B2D22AD7-31AE-4A2B-AFC5-587D8B0A6478}" type="parTrans" cxnId="{3011742A-6EF9-402B-9EA7-2382791C1CB6}">
      <dgm:prSet/>
      <dgm:spPr/>
      <dgm:t>
        <a:bodyPr/>
        <a:lstStyle/>
        <a:p>
          <a:endParaRPr lang="en-US"/>
        </a:p>
      </dgm:t>
    </dgm:pt>
    <dgm:pt modelId="{F398A708-EAC0-425A-81A8-177647A5BE9F}" type="sibTrans" cxnId="{3011742A-6EF9-402B-9EA7-2382791C1CB6}">
      <dgm:prSet/>
      <dgm:spPr/>
      <dgm:t>
        <a:bodyPr/>
        <a:lstStyle/>
        <a:p>
          <a:endParaRPr lang="en-US"/>
        </a:p>
      </dgm:t>
    </dgm:pt>
    <dgm:pt modelId="{70D26715-E6E8-4E9A-A1EE-1E56867A7FE1}">
      <dgm:prSet/>
      <dgm:spPr/>
      <dgm:t>
        <a:bodyPr/>
        <a:lstStyle/>
        <a:p>
          <a:pPr>
            <a:defRPr cap="all"/>
          </a:pPr>
          <a:r>
            <a:rPr lang="en-GB" dirty="0"/>
            <a:t>This equated to 300 learning hours</a:t>
          </a:r>
          <a:endParaRPr lang="en-US" dirty="0"/>
        </a:p>
      </dgm:t>
    </dgm:pt>
    <dgm:pt modelId="{465872CE-BD49-4AA3-966D-92952E9610BD}" type="parTrans" cxnId="{F51D0A08-DEFD-4101-B5C6-7EA03AB94B54}">
      <dgm:prSet/>
      <dgm:spPr/>
      <dgm:t>
        <a:bodyPr/>
        <a:lstStyle/>
        <a:p>
          <a:endParaRPr lang="en-US"/>
        </a:p>
      </dgm:t>
    </dgm:pt>
    <dgm:pt modelId="{A15DD05F-6059-4970-A132-5D7D808F00D7}" type="sibTrans" cxnId="{F51D0A08-DEFD-4101-B5C6-7EA03AB94B54}">
      <dgm:prSet/>
      <dgm:spPr/>
      <dgm:t>
        <a:bodyPr/>
        <a:lstStyle/>
        <a:p>
          <a:endParaRPr lang="en-US"/>
        </a:p>
      </dgm:t>
    </dgm:pt>
    <dgm:pt modelId="{4C9B38FE-FF64-4791-A920-74DE98645424}">
      <dgm:prSet/>
      <dgm:spPr/>
      <dgm:t>
        <a:bodyPr/>
        <a:lstStyle/>
        <a:p>
          <a:pPr>
            <a:defRPr cap="all"/>
          </a:pPr>
          <a:r>
            <a:rPr lang="en-GB"/>
            <a:t>This happened at 32 different activities </a:t>
          </a:r>
          <a:endParaRPr lang="en-US"/>
        </a:p>
      </dgm:t>
    </dgm:pt>
    <dgm:pt modelId="{470B0A09-1342-40EE-9E04-D365609D1AA1}" type="sibTrans" cxnId="{9E10116A-FE72-4852-AFE4-FCE967E35AB5}">
      <dgm:prSet/>
      <dgm:spPr/>
      <dgm:t>
        <a:bodyPr/>
        <a:lstStyle/>
        <a:p>
          <a:endParaRPr lang="en-US"/>
        </a:p>
      </dgm:t>
    </dgm:pt>
    <dgm:pt modelId="{AEC0A985-39BD-4FAD-8AD9-CFC2B8FFEEAF}" type="parTrans" cxnId="{9E10116A-FE72-4852-AFE4-FCE967E35AB5}">
      <dgm:prSet/>
      <dgm:spPr/>
      <dgm:t>
        <a:bodyPr/>
        <a:lstStyle/>
        <a:p>
          <a:endParaRPr lang="en-US"/>
        </a:p>
      </dgm:t>
    </dgm:pt>
    <dgm:pt modelId="{2AEC3DA2-4EE2-42BB-A639-6A0BCE9A52F2}" type="pres">
      <dgm:prSet presAssocID="{8F1F9358-C032-42CD-BEBF-0C3D212B2D44}" presName="root" presStyleCnt="0">
        <dgm:presLayoutVars>
          <dgm:dir/>
          <dgm:resizeHandles val="exact"/>
        </dgm:presLayoutVars>
      </dgm:prSet>
      <dgm:spPr/>
      <dgm:t>
        <a:bodyPr/>
        <a:lstStyle/>
        <a:p>
          <a:endParaRPr lang="en-GB"/>
        </a:p>
      </dgm:t>
    </dgm:pt>
    <dgm:pt modelId="{374C3DA9-6B5D-4A9E-8E5E-DE0A1AA1556D}" type="pres">
      <dgm:prSet presAssocID="{D82ED4D5-FB5C-4D3D-A303-12CD68A1DACC}" presName="compNode" presStyleCnt="0"/>
      <dgm:spPr/>
    </dgm:pt>
    <dgm:pt modelId="{F7CD1B65-D307-41FB-B5C9-CE44F1EB832B}" type="pres">
      <dgm:prSet presAssocID="{D82ED4D5-FB5C-4D3D-A303-12CD68A1DACC}" presName="iconBgRect" presStyleLbl="bgShp" presStyleIdx="0" presStyleCnt="3"/>
      <dgm:spPr/>
    </dgm:pt>
    <dgm:pt modelId="{D43CF461-C27F-4C73-846C-305B90E4E561}" type="pres">
      <dgm:prSet presAssocID="{D82ED4D5-FB5C-4D3D-A303-12CD68A1DA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Group"/>
        </a:ext>
      </dgm:extLst>
    </dgm:pt>
    <dgm:pt modelId="{C002715A-42BD-467B-81E6-DF73ED14ACE7}" type="pres">
      <dgm:prSet presAssocID="{D82ED4D5-FB5C-4D3D-A303-12CD68A1DACC}" presName="spaceRect" presStyleCnt="0"/>
      <dgm:spPr/>
    </dgm:pt>
    <dgm:pt modelId="{BFC01E0F-399D-45DB-BF1A-55DDFCE48BCF}" type="pres">
      <dgm:prSet presAssocID="{D82ED4D5-FB5C-4D3D-A303-12CD68A1DACC}" presName="textRect" presStyleLbl="revTx" presStyleIdx="0" presStyleCnt="3">
        <dgm:presLayoutVars>
          <dgm:chMax val="1"/>
          <dgm:chPref val="1"/>
        </dgm:presLayoutVars>
      </dgm:prSet>
      <dgm:spPr/>
      <dgm:t>
        <a:bodyPr/>
        <a:lstStyle/>
        <a:p>
          <a:endParaRPr lang="en-GB"/>
        </a:p>
      </dgm:t>
    </dgm:pt>
    <dgm:pt modelId="{AF806DD2-4D02-40B1-8DBD-F146C056CADF}" type="pres">
      <dgm:prSet presAssocID="{F398A708-EAC0-425A-81A8-177647A5BE9F}" presName="sibTrans" presStyleCnt="0"/>
      <dgm:spPr/>
    </dgm:pt>
    <dgm:pt modelId="{02CCAF40-0A88-4F33-9D54-DFCE90155C64}" type="pres">
      <dgm:prSet presAssocID="{70D26715-E6E8-4E9A-A1EE-1E56867A7FE1}" presName="compNode" presStyleCnt="0"/>
      <dgm:spPr/>
    </dgm:pt>
    <dgm:pt modelId="{A4C72D6F-9CFD-4D96-94D1-110EA81BF9F4}" type="pres">
      <dgm:prSet presAssocID="{70D26715-E6E8-4E9A-A1EE-1E56867A7FE1}" presName="iconBgRect" presStyleLbl="bgShp" presStyleIdx="1" presStyleCnt="3"/>
      <dgm:spPr/>
    </dgm:pt>
    <dgm:pt modelId="{1A2A4750-96FB-4B24-B9A2-CC7203AE0EC8}" type="pres">
      <dgm:prSet presAssocID="{70D26715-E6E8-4E9A-A1EE-1E56867A7F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ck"/>
        </a:ext>
      </dgm:extLst>
    </dgm:pt>
    <dgm:pt modelId="{2DFDC610-2E76-4796-A1FE-BD8F6F3C9221}" type="pres">
      <dgm:prSet presAssocID="{70D26715-E6E8-4E9A-A1EE-1E56867A7FE1}" presName="spaceRect" presStyleCnt="0"/>
      <dgm:spPr/>
    </dgm:pt>
    <dgm:pt modelId="{CCF93A7E-1C4C-49CD-8AB3-4D25CC897955}" type="pres">
      <dgm:prSet presAssocID="{70D26715-E6E8-4E9A-A1EE-1E56867A7FE1}" presName="textRect" presStyleLbl="revTx" presStyleIdx="1" presStyleCnt="3">
        <dgm:presLayoutVars>
          <dgm:chMax val="1"/>
          <dgm:chPref val="1"/>
        </dgm:presLayoutVars>
      </dgm:prSet>
      <dgm:spPr/>
      <dgm:t>
        <a:bodyPr/>
        <a:lstStyle/>
        <a:p>
          <a:endParaRPr lang="en-GB"/>
        </a:p>
      </dgm:t>
    </dgm:pt>
    <dgm:pt modelId="{319C4EED-5A7F-47E7-844A-B6980E703FA1}" type="pres">
      <dgm:prSet presAssocID="{A15DD05F-6059-4970-A132-5D7D808F00D7}" presName="sibTrans" presStyleCnt="0"/>
      <dgm:spPr/>
    </dgm:pt>
    <dgm:pt modelId="{76C59329-DD1A-4FCF-83AF-4493BEB7270C}" type="pres">
      <dgm:prSet presAssocID="{4C9B38FE-FF64-4791-A920-74DE98645424}" presName="compNode" presStyleCnt="0"/>
      <dgm:spPr/>
    </dgm:pt>
    <dgm:pt modelId="{8710B177-81BE-45D0-B77D-3496FBBD9B7C}" type="pres">
      <dgm:prSet presAssocID="{4C9B38FE-FF64-4791-A920-74DE98645424}" presName="iconBgRect" presStyleLbl="bgShp" presStyleIdx="2" presStyleCnt="3"/>
      <dgm:spPr/>
    </dgm:pt>
    <dgm:pt modelId="{66E401A4-973E-43CD-A5A5-DDD688CC9403}" type="pres">
      <dgm:prSet presAssocID="{4C9B38FE-FF64-4791-A920-74DE98645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ACA7FE11-23CA-492D-994D-596361EC79A3}" type="pres">
      <dgm:prSet presAssocID="{4C9B38FE-FF64-4791-A920-74DE98645424}" presName="spaceRect" presStyleCnt="0"/>
      <dgm:spPr/>
    </dgm:pt>
    <dgm:pt modelId="{9A124426-27B3-47B4-B0BB-07A49F8E12F3}" type="pres">
      <dgm:prSet presAssocID="{4C9B38FE-FF64-4791-A920-74DE98645424}" presName="textRect" presStyleLbl="revTx" presStyleIdx="2" presStyleCnt="3">
        <dgm:presLayoutVars>
          <dgm:chMax val="1"/>
          <dgm:chPref val="1"/>
        </dgm:presLayoutVars>
      </dgm:prSet>
      <dgm:spPr/>
      <dgm:t>
        <a:bodyPr/>
        <a:lstStyle/>
        <a:p>
          <a:endParaRPr lang="en-GB"/>
        </a:p>
      </dgm:t>
    </dgm:pt>
  </dgm:ptLst>
  <dgm:cxnLst>
    <dgm:cxn modelId="{1BC76274-0376-4C22-8E57-8D70AA807A9C}" type="presOf" srcId="{8F1F9358-C032-42CD-BEBF-0C3D212B2D44}" destId="{2AEC3DA2-4EE2-42BB-A639-6A0BCE9A52F2}" srcOrd="0" destOrd="0" presId="urn:microsoft.com/office/officeart/2018/5/layout/IconCircleLabelList"/>
    <dgm:cxn modelId="{02898E8A-F68C-4F6D-AA1C-D4B041DB76C9}" type="presOf" srcId="{D82ED4D5-FB5C-4D3D-A303-12CD68A1DACC}" destId="{BFC01E0F-399D-45DB-BF1A-55DDFCE48BCF}" srcOrd="0" destOrd="0" presId="urn:microsoft.com/office/officeart/2018/5/layout/IconCircleLabelList"/>
    <dgm:cxn modelId="{4C22348E-D529-4430-9AEC-E99BA23C840A}" type="presOf" srcId="{70D26715-E6E8-4E9A-A1EE-1E56867A7FE1}" destId="{CCF93A7E-1C4C-49CD-8AB3-4D25CC897955}" srcOrd="0" destOrd="0" presId="urn:microsoft.com/office/officeart/2018/5/layout/IconCircleLabelList"/>
    <dgm:cxn modelId="{A5BD037E-944C-4B2E-B9E0-43EDCB145DBB}" type="presOf" srcId="{4C9B38FE-FF64-4791-A920-74DE98645424}" destId="{9A124426-27B3-47B4-B0BB-07A49F8E12F3}" srcOrd="0" destOrd="0" presId="urn:microsoft.com/office/officeart/2018/5/layout/IconCircleLabelList"/>
    <dgm:cxn modelId="{9E10116A-FE72-4852-AFE4-FCE967E35AB5}" srcId="{8F1F9358-C032-42CD-BEBF-0C3D212B2D44}" destId="{4C9B38FE-FF64-4791-A920-74DE98645424}" srcOrd="2" destOrd="0" parTransId="{AEC0A985-39BD-4FAD-8AD9-CFC2B8FFEEAF}" sibTransId="{470B0A09-1342-40EE-9E04-D365609D1AA1}"/>
    <dgm:cxn modelId="{F51D0A08-DEFD-4101-B5C6-7EA03AB94B54}" srcId="{8F1F9358-C032-42CD-BEBF-0C3D212B2D44}" destId="{70D26715-E6E8-4E9A-A1EE-1E56867A7FE1}" srcOrd="1" destOrd="0" parTransId="{465872CE-BD49-4AA3-966D-92952E9610BD}" sibTransId="{A15DD05F-6059-4970-A132-5D7D808F00D7}"/>
    <dgm:cxn modelId="{3011742A-6EF9-402B-9EA7-2382791C1CB6}" srcId="{8F1F9358-C032-42CD-BEBF-0C3D212B2D44}" destId="{D82ED4D5-FB5C-4D3D-A303-12CD68A1DACC}" srcOrd="0" destOrd="0" parTransId="{B2D22AD7-31AE-4A2B-AFC5-587D8B0A6478}" sibTransId="{F398A708-EAC0-425A-81A8-177647A5BE9F}"/>
    <dgm:cxn modelId="{2835910C-E294-4CCC-B329-1933CD274DF0}" type="presParOf" srcId="{2AEC3DA2-4EE2-42BB-A639-6A0BCE9A52F2}" destId="{374C3DA9-6B5D-4A9E-8E5E-DE0A1AA1556D}" srcOrd="0" destOrd="0" presId="urn:microsoft.com/office/officeart/2018/5/layout/IconCircleLabelList"/>
    <dgm:cxn modelId="{ABDE8DB9-C0BD-433C-BE11-F0B1C684B9D2}" type="presParOf" srcId="{374C3DA9-6B5D-4A9E-8E5E-DE0A1AA1556D}" destId="{F7CD1B65-D307-41FB-B5C9-CE44F1EB832B}" srcOrd="0" destOrd="0" presId="urn:microsoft.com/office/officeart/2018/5/layout/IconCircleLabelList"/>
    <dgm:cxn modelId="{ACF3F48C-DFE2-4275-94E2-9C3C13F35889}" type="presParOf" srcId="{374C3DA9-6B5D-4A9E-8E5E-DE0A1AA1556D}" destId="{D43CF461-C27F-4C73-846C-305B90E4E561}" srcOrd="1" destOrd="0" presId="urn:microsoft.com/office/officeart/2018/5/layout/IconCircleLabelList"/>
    <dgm:cxn modelId="{246F7C1D-35B5-4E02-A1C5-A462FF45869D}" type="presParOf" srcId="{374C3DA9-6B5D-4A9E-8E5E-DE0A1AA1556D}" destId="{C002715A-42BD-467B-81E6-DF73ED14ACE7}" srcOrd="2" destOrd="0" presId="urn:microsoft.com/office/officeart/2018/5/layout/IconCircleLabelList"/>
    <dgm:cxn modelId="{37B8332C-C14F-45EA-BEBF-E4EE3A7DF1AE}" type="presParOf" srcId="{374C3DA9-6B5D-4A9E-8E5E-DE0A1AA1556D}" destId="{BFC01E0F-399D-45DB-BF1A-55DDFCE48BCF}" srcOrd="3" destOrd="0" presId="urn:microsoft.com/office/officeart/2018/5/layout/IconCircleLabelList"/>
    <dgm:cxn modelId="{881C63C1-9C89-489B-BEA2-ED5CC7A09980}" type="presParOf" srcId="{2AEC3DA2-4EE2-42BB-A639-6A0BCE9A52F2}" destId="{AF806DD2-4D02-40B1-8DBD-F146C056CADF}" srcOrd="1" destOrd="0" presId="urn:microsoft.com/office/officeart/2018/5/layout/IconCircleLabelList"/>
    <dgm:cxn modelId="{B4ACD63C-57E0-40AA-BA38-EBE327D4681C}" type="presParOf" srcId="{2AEC3DA2-4EE2-42BB-A639-6A0BCE9A52F2}" destId="{02CCAF40-0A88-4F33-9D54-DFCE90155C64}" srcOrd="2" destOrd="0" presId="urn:microsoft.com/office/officeart/2018/5/layout/IconCircleLabelList"/>
    <dgm:cxn modelId="{D75AE9C7-B59F-49A8-9043-D645B48D0A03}" type="presParOf" srcId="{02CCAF40-0A88-4F33-9D54-DFCE90155C64}" destId="{A4C72D6F-9CFD-4D96-94D1-110EA81BF9F4}" srcOrd="0" destOrd="0" presId="urn:microsoft.com/office/officeart/2018/5/layout/IconCircleLabelList"/>
    <dgm:cxn modelId="{A1907E77-AA33-4004-98F9-0346DA527839}" type="presParOf" srcId="{02CCAF40-0A88-4F33-9D54-DFCE90155C64}" destId="{1A2A4750-96FB-4B24-B9A2-CC7203AE0EC8}" srcOrd="1" destOrd="0" presId="urn:microsoft.com/office/officeart/2018/5/layout/IconCircleLabelList"/>
    <dgm:cxn modelId="{79AAF77D-3269-496C-AF6A-DADFB570CF8C}" type="presParOf" srcId="{02CCAF40-0A88-4F33-9D54-DFCE90155C64}" destId="{2DFDC610-2E76-4796-A1FE-BD8F6F3C9221}" srcOrd="2" destOrd="0" presId="urn:microsoft.com/office/officeart/2018/5/layout/IconCircleLabelList"/>
    <dgm:cxn modelId="{1CFF08B8-5DB7-4A9B-8F73-77C710D16F4B}" type="presParOf" srcId="{02CCAF40-0A88-4F33-9D54-DFCE90155C64}" destId="{CCF93A7E-1C4C-49CD-8AB3-4D25CC897955}" srcOrd="3" destOrd="0" presId="urn:microsoft.com/office/officeart/2018/5/layout/IconCircleLabelList"/>
    <dgm:cxn modelId="{52C5F926-142F-49DD-A77A-10B4F83BAC40}" type="presParOf" srcId="{2AEC3DA2-4EE2-42BB-A639-6A0BCE9A52F2}" destId="{319C4EED-5A7F-47E7-844A-B6980E703FA1}" srcOrd="3" destOrd="0" presId="urn:microsoft.com/office/officeart/2018/5/layout/IconCircleLabelList"/>
    <dgm:cxn modelId="{0E52487E-F0AF-47D5-AC90-5279AA7EC032}" type="presParOf" srcId="{2AEC3DA2-4EE2-42BB-A639-6A0BCE9A52F2}" destId="{76C59329-DD1A-4FCF-83AF-4493BEB7270C}" srcOrd="4" destOrd="0" presId="urn:microsoft.com/office/officeart/2018/5/layout/IconCircleLabelList"/>
    <dgm:cxn modelId="{BB853F6E-DAE0-41A1-8C2E-49ACB8B9F165}" type="presParOf" srcId="{76C59329-DD1A-4FCF-83AF-4493BEB7270C}" destId="{8710B177-81BE-45D0-B77D-3496FBBD9B7C}" srcOrd="0" destOrd="0" presId="urn:microsoft.com/office/officeart/2018/5/layout/IconCircleLabelList"/>
    <dgm:cxn modelId="{8A1C8712-38BD-4FB2-B2EB-8FB0E973CB46}" type="presParOf" srcId="{76C59329-DD1A-4FCF-83AF-4493BEB7270C}" destId="{66E401A4-973E-43CD-A5A5-DDD688CC9403}" srcOrd="1" destOrd="0" presId="urn:microsoft.com/office/officeart/2018/5/layout/IconCircleLabelList"/>
    <dgm:cxn modelId="{816FEEB5-515B-432D-972E-D9DE5A64799C}" type="presParOf" srcId="{76C59329-DD1A-4FCF-83AF-4493BEB7270C}" destId="{ACA7FE11-23CA-492D-994D-596361EC79A3}" srcOrd="2" destOrd="0" presId="urn:microsoft.com/office/officeart/2018/5/layout/IconCircleLabelList"/>
    <dgm:cxn modelId="{126BA04C-1455-4685-8A49-EC9315C80105}" type="presParOf" srcId="{76C59329-DD1A-4FCF-83AF-4493BEB7270C}" destId="{9A124426-27B3-47B4-B0BB-07A49F8E12F3}" srcOrd="3" destOrd="0" presId="urn:microsoft.com/office/officeart/2018/5/layout/IconCircle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46C7A-3A62-47AF-84C3-73B6FC89610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7EDC74D-0D96-4528-90AE-D7CFB8A5A36E}">
      <dgm:prSet/>
      <dgm:spPr/>
      <dgm:t>
        <a:bodyPr/>
        <a:lstStyle/>
        <a:p>
          <a:r>
            <a:rPr lang="en-US" dirty="0"/>
            <a:t>Young people taking part in Online Courses on through the CALA Website </a:t>
          </a:r>
        </a:p>
      </dgm:t>
    </dgm:pt>
    <dgm:pt modelId="{3FA6CED0-D94F-44D7-84AE-70A31F3006F4}" type="parTrans" cxnId="{CE9ECEEA-A5BB-4936-A15B-ED8F9710FAC1}">
      <dgm:prSet/>
      <dgm:spPr/>
      <dgm:t>
        <a:bodyPr/>
        <a:lstStyle/>
        <a:p>
          <a:endParaRPr lang="en-US"/>
        </a:p>
      </dgm:t>
    </dgm:pt>
    <dgm:pt modelId="{E9E089B8-F0FB-4954-A1DF-4B2D2D1190C2}" type="sibTrans" cxnId="{CE9ECEEA-A5BB-4936-A15B-ED8F9710FAC1}">
      <dgm:prSet/>
      <dgm:spPr/>
      <dgm:t>
        <a:bodyPr/>
        <a:lstStyle/>
        <a:p>
          <a:endParaRPr lang="en-US"/>
        </a:p>
      </dgm:t>
    </dgm:pt>
    <dgm:pt modelId="{AD28EE47-7C88-49D1-9B8D-DB0A1B8254EF}">
      <dgm:prSet/>
      <dgm:spPr/>
      <dgm:t>
        <a:bodyPr/>
        <a:lstStyle/>
        <a:p>
          <a:r>
            <a:rPr lang="en-GB"/>
            <a:t>Young people are continuing to work on Saltire and HLH Leadership programme, and Tracking and monitoring taking place weekly</a:t>
          </a:r>
          <a:endParaRPr lang="en-US"/>
        </a:p>
      </dgm:t>
    </dgm:pt>
    <dgm:pt modelId="{45E698B0-8BBD-444B-B190-50B5FC75927E}" type="parTrans" cxnId="{E1E83E9A-15DD-4929-9600-301B59359841}">
      <dgm:prSet/>
      <dgm:spPr/>
      <dgm:t>
        <a:bodyPr/>
        <a:lstStyle/>
        <a:p>
          <a:endParaRPr lang="en-US"/>
        </a:p>
      </dgm:t>
    </dgm:pt>
    <dgm:pt modelId="{B1A775BE-00E1-407C-83EB-34421CE2CC79}" type="sibTrans" cxnId="{E1E83E9A-15DD-4929-9600-301B59359841}">
      <dgm:prSet/>
      <dgm:spPr/>
      <dgm:t>
        <a:bodyPr/>
        <a:lstStyle/>
        <a:p>
          <a:endParaRPr lang="en-US"/>
        </a:p>
      </dgm:t>
    </dgm:pt>
    <dgm:pt modelId="{60C6D366-E325-4317-B915-07893AFC6B7A}">
      <dgm:prSet/>
      <dgm:spPr/>
      <dgm:t>
        <a:bodyPr/>
        <a:lstStyle/>
        <a:p>
          <a:r>
            <a:rPr lang="en-US" dirty="0"/>
            <a:t>Young people taking part in Online Courses through the Virtual College.  </a:t>
          </a:r>
        </a:p>
      </dgm:t>
    </dgm:pt>
    <dgm:pt modelId="{A5936D2C-2754-4E8F-83BF-8B34067DDC75}" type="parTrans" cxnId="{009CF9C6-DB0D-4ECA-BDB4-0709485C8EC2}">
      <dgm:prSet/>
      <dgm:spPr/>
      <dgm:t>
        <a:bodyPr/>
        <a:lstStyle/>
        <a:p>
          <a:endParaRPr lang="en-GB"/>
        </a:p>
      </dgm:t>
    </dgm:pt>
    <dgm:pt modelId="{8E237C39-C76E-4323-93CA-579B1A876A96}" type="sibTrans" cxnId="{009CF9C6-DB0D-4ECA-BDB4-0709485C8EC2}">
      <dgm:prSet/>
      <dgm:spPr/>
      <dgm:t>
        <a:bodyPr/>
        <a:lstStyle/>
        <a:p>
          <a:endParaRPr lang="en-GB"/>
        </a:p>
      </dgm:t>
    </dgm:pt>
    <dgm:pt modelId="{086298E5-B26D-483F-8958-40287AE9A516}" type="pres">
      <dgm:prSet presAssocID="{06946C7A-3A62-47AF-84C3-73B6FC89610B}" presName="linear" presStyleCnt="0">
        <dgm:presLayoutVars>
          <dgm:animLvl val="lvl"/>
          <dgm:resizeHandles val="exact"/>
        </dgm:presLayoutVars>
      </dgm:prSet>
      <dgm:spPr/>
      <dgm:t>
        <a:bodyPr/>
        <a:lstStyle/>
        <a:p>
          <a:endParaRPr lang="en-GB"/>
        </a:p>
      </dgm:t>
    </dgm:pt>
    <dgm:pt modelId="{1302A624-1739-4D10-AB0D-743086F9996B}" type="pres">
      <dgm:prSet presAssocID="{E7EDC74D-0D96-4528-90AE-D7CFB8A5A36E}" presName="parentText" presStyleLbl="node1" presStyleIdx="0" presStyleCnt="3">
        <dgm:presLayoutVars>
          <dgm:chMax val="0"/>
          <dgm:bulletEnabled val="1"/>
        </dgm:presLayoutVars>
      </dgm:prSet>
      <dgm:spPr/>
      <dgm:t>
        <a:bodyPr/>
        <a:lstStyle/>
        <a:p>
          <a:endParaRPr lang="en-GB"/>
        </a:p>
      </dgm:t>
    </dgm:pt>
    <dgm:pt modelId="{3C333999-E513-4CEF-A28F-C700D93E61ED}" type="pres">
      <dgm:prSet presAssocID="{E9E089B8-F0FB-4954-A1DF-4B2D2D1190C2}" presName="spacer" presStyleCnt="0"/>
      <dgm:spPr/>
    </dgm:pt>
    <dgm:pt modelId="{F05491CF-5A74-402D-8F85-573F19F23688}" type="pres">
      <dgm:prSet presAssocID="{AD28EE47-7C88-49D1-9B8D-DB0A1B8254EF}" presName="parentText" presStyleLbl="node1" presStyleIdx="1" presStyleCnt="3">
        <dgm:presLayoutVars>
          <dgm:chMax val="0"/>
          <dgm:bulletEnabled val="1"/>
        </dgm:presLayoutVars>
      </dgm:prSet>
      <dgm:spPr/>
      <dgm:t>
        <a:bodyPr/>
        <a:lstStyle/>
        <a:p>
          <a:endParaRPr lang="en-GB"/>
        </a:p>
      </dgm:t>
    </dgm:pt>
    <dgm:pt modelId="{6E8FF6E5-448A-4D7B-A163-9150671C043B}" type="pres">
      <dgm:prSet presAssocID="{B1A775BE-00E1-407C-83EB-34421CE2CC79}" presName="spacer" presStyleCnt="0"/>
      <dgm:spPr/>
    </dgm:pt>
    <dgm:pt modelId="{3FAE7DCA-51E1-422C-B3B7-704C7F0AE29A}" type="pres">
      <dgm:prSet presAssocID="{60C6D366-E325-4317-B915-07893AFC6B7A}" presName="parentText" presStyleLbl="node1" presStyleIdx="2" presStyleCnt="3">
        <dgm:presLayoutVars>
          <dgm:chMax val="0"/>
          <dgm:bulletEnabled val="1"/>
        </dgm:presLayoutVars>
      </dgm:prSet>
      <dgm:spPr/>
      <dgm:t>
        <a:bodyPr/>
        <a:lstStyle/>
        <a:p>
          <a:endParaRPr lang="en-GB"/>
        </a:p>
      </dgm:t>
    </dgm:pt>
  </dgm:ptLst>
  <dgm:cxnLst>
    <dgm:cxn modelId="{009CF9C6-DB0D-4ECA-BDB4-0709485C8EC2}" srcId="{06946C7A-3A62-47AF-84C3-73B6FC89610B}" destId="{60C6D366-E325-4317-B915-07893AFC6B7A}" srcOrd="2" destOrd="0" parTransId="{A5936D2C-2754-4E8F-83BF-8B34067DDC75}" sibTransId="{8E237C39-C76E-4323-93CA-579B1A876A96}"/>
    <dgm:cxn modelId="{51BDDCF3-076C-4141-9380-FAE9AEE579D5}" type="presOf" srcId="{60C6D366-E325-4317-B915-07893AFC6B7A}" destId="{3FAE7DCA-51E1-422C-B3B7-704C7F0AE29A}" srcOrd="0" destOrd="0" presId="urn:microsoft.com/office/officeart/2005/8/layout/vList2"/>
    <dgm:cxn modelId="{4E34163B-9F06-4DE5-A970-FA4EB948DB6C}" type="presOf" srcId="{AD28EE47-7C88-49D1-9B8D-DB0A1B8254EF}" destId="{F05491CF-5A74-402D-8F85-573F19F23688}" srcOrd="0" destOrd="0" presId="urn:microsoft.com/office/officeart/2005/8/layout/vList2"/>
    <dgm:cxn modelId="{DC615590-3138-4BB4-9565-59AA47D4862E}" type="presOf" srcId="{06946C7A-3A62-47AF-84C3-73B6FC89610B}" destId="{086298E5-B26D-483F-8958-40287AE9A516}" srcOrd="0" destOrd="0" presId="urn:microsoft.com/office/officeart/2005/8/layout/vList2"/>
    <dgm:cxn modelId="{0780FD35-2CD5-4CF1-B22C-88326115987F}" type="presOf" srcId="{E7EDC74D-0D96-4528-90AE-D7CFB8A5A36E}" destId="{1302A624-1739-4D10-AB0D-743086F9996B}" srcOrd="0" destOrd="0" presId="urn:microsoft.com/office/officeart/2005/8/layout/vList2"/>
    <dgm:cxn modelId="{CE9ECEEA-A5BB-4936-A15B-ED8F9710FAC1}" srcId="{06946C7A-3A62-47AF-84C3-73B6FC89610B}" destId="{E7EDC74D-0D96-4528-90AE-D7CFB8A5A36E}" srcOrd="0" destOrd="0" parTransId="{3FA6CED0-D94F-44D7-84AE-70A31F3006F4}" sibTransId="{E9E089B8-F0FB-4954-A1DF-4B2D2D1190C2}"/>
    <dgm:cxn modelId="{E1E83E9A-15DD-4929-9600-301B59359841}" srcId="{06946C7A-3A62-47AF-84C3-73B6FC89610B}" destId="{AD28EE47-7C88-49D1-9B8D-DB0A1B8254EF}" srcOrd="1" destOrd="0" parTransId="{45E698B0-8BBD-444B-B190-50B5FC75927E}" sibTransId="{B1A775BE-00E1-407C-83EB-34421CE2CC79}"/>
    <dgm:cxn modelId="{8E656526-76AA-4274-8AD2-0722695822DA}" type="presParOf" srcId="{086298E5-B26D-483F-8958-40287AE9A516}" destId="{1302A624-1739-4D10-AB0D-743086F9996B}" srcOrd="0" destOrd="0" presId="urn:microsoft.com/office/officeart/2005/8/layout/vList2"/>
    <dgm:cxn modelId="{28697D19-B678-45C2-8849-CD3DF6E37FC9}" type="presParOf" srcId="{086298E5-B26D-483F-8958-40287AE9A516}" destId="{3C333999-E513-4CEF-A28F-C700D93E61ED}" srcOrd="1" destOrd="0" presId="urn:microsoft.com/office/officeart/2005/8/layout/vList2"/>
    <dgm:cxn modelId="{C3DB2AB5-1174-4354-B73F-7BF44030D2C9}" type="presParOf" srcId="{086298E5-B26D-483F-8958-40287AE9A516}" destId="{F05491CF-5A74-402D-8F85-573F19F23688}" srcOrd="2" destOrd="0" presId="urn:microsoft.com/office/officeart/2005/8/layout/vList2"/>
    <dgm:cxn modelId="{4195F843-21ED-4AF7-ACE5-2780C4C95B85}" type="presParOf" srcId="{086298E5-B26D-483F-8958-40287AE9A516}" destId="{6E8FF6E5-448A-4D7B-A163-9150671C043B}" srcOrd="3" destOrd="0" presId="urn:microsoft.com/office/officeart/2005/8/layout/vList2"/>
    <dgm:cxn modelId="{3DB0E87A-4620-4DE1-A89D-DF1644AB312E}" type="presParOf" srcId="{086298E5-B26D-483F-8958-40287AE9A516}" destId="{3FAE7DCA-51E1-422C-B3B7-704C7F0AE29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79147-4A0C-4A44-888E-DB0E79DB3F4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8DB97AC-151D-475E-A656-70BC52ABDA48}">
      <dgm:prSet/>
      <dgm:spPr/>
      <dgm:t>
        <a:bodyPr/>
        <a:lstStyle/>
        <a:p>
          <a:r>
            <a:rPr lang="en-GB"/>
            <a:t>Weekly Indoor rowing sessions </a:t>
          </a:r>
          <a:endParaRPr lang="en-US"/>
        </a:p>
      </dgm:t>
    </dgm:pt>
    <dgm:pt modelId="{8D1B5CCF-B145-4E08-B705-B816E840E5A5}" type="parTrans" cxnId="{9849B5AB-ECA3-4D1B-80CF-BC18B41F6E92}">
      <dgm:prSet/>
      <dgm:spPr/>
      <dgm:t>
        <a:bodyPr/>
        <a:lstStyle/>
        <a:p>
          <a:endParaRPr lang="en-US"/>
        </a:p>
      </dgm:t>
    </dgm:pt>
    <dgm:pt modelId="{F44144F0-4680-4DDF-83FD-062D24CA7EF7}" type="sibTrans" cxnId="{9849B5AB-ECA3-4D1B-80CF-BC18B41F6E92}">
      <dgm:prSet/>
      <dgm:spPr/>
      <dgm:t>
        <a:bodyPr/>
        <a:lstStyle/>
        <a:p>
          <a:endParaRPr lang="en-US"/>
        </a:p>
      </dgm:t>
    </dgm:pt>
    <dgm:pt modelId="{0C33CD45-1608-49D6-96A8-A912DBF31B2C}">
      <dgm:prSet/>
      <dgm:spPr/>
      <dgm:t>
        <a:bodyPr/>
        <a:lstStyle/>
        <a:p>
          <a:r>
            <a:rPr lang="en-GB" dirty="0"/>
            <a:t>Working in improving timings and techniques</a:t>
          </a:r>
          <a:endParaRPr lang="en-US" dirty="0"/>
        </a:p>
      </dgm:t>
    </dgm:pt>
    <dgm:pt modelId="{D0334DCF-269B-430D-A34B-F1652C82F164}" type="parTrans" cxnId="{605BB187-C71A-43E0-ADAC-E77F5BAFCF5A}">
      <dgm:prSet/>
      <dgm:spPr/>
      <dgm:t>
        <a:bodyPr/>
        <a:lstStyle/>
        <a:p>
          <a:endParaRPr lang="en-US"/>
        </a:p>
      </dgm:t>
    </dgm:pt>
    <dgm:pt modelId="{D70265D7-5FB7-4CF9-942F-3D85C7703DCD}" type="sibTrans" cxnId="{605BB187-C71A-43E0-ADAC-E77F5BAFCF5A}">
      <dgm:prSet/>
      <dgm:spPr/>
      <dgm:t>
        <a:bodyPr/>
        <a:lstStyle/>
        <a:p>
          <a:endParaRPr lang="en-US"/>
        </a:p>
      </dgm:t>
    </dgm:pt>
    <dgm:pt modelId="{02E1C612-287F-456D-884A-D1431A011364}">
      <dgm:prSet/>
      <dgm:spPr/>
      <dgm:t>
        <a:bodyPr/>
        <a:lstStyle/>
        <a:p>
          <a:r>
            <a:rPr lang="en-GB"/>
            <a:t>Taking part in time trials – 250m, 500m and 1K</a:t>
          </a:r>
          <a:endParaRPr lang="en-US"/>
        </a:p>
      </dgm:t>
    </dgm:pt>
    <dgm:pt modelId="{709F552A-86E9-4A66-AD5D-CB9806F5A33C}" type="parTrans" cxnId="{C37133DE-ADFB-4B6F-9245-99DBBB2DA57E}">
      <dgm:prSet/>
      <dgm:spPr/>
      <dgm:t>
        <a:bodyPr/>
        <a:lstStyle/>
        <a:p>
          <a:endParaRPr lang="en-US"/>
        </a:p>
      </dgm:t>
    </dgm:pt>
    <dgm:pt modelId="{C361D400-2EB1-4BE6-BC60-0A8C20937886}" type="sibTrans" cxnId="{C37133DE-ADFB-4B6F-9245-99DBBB2DA57E}">
      <dgm:prSet/>
      <dgm:spPr/>
      <dgm:t>
        <a:bodyPr/>
        <a:lstStyle/>
        <a:p>
          <a:endParaRPr lang="en-US"/>
        </a:p>
      </dgm:t>
    </dgm:pt>
    <dgm:pt modelId="{B50E5994-ACA5-4444-AD82-1542FF69E75D}">
      <dgm:prSet/>
      <dgm:spPr/>
      <dgm:t>
        <a:bodyPr/>
        <a:lstStyle/>
        <a:p>
          <a:r>
            <a:rPr lang="en-GB" dirty="0"/>
            <a:t>All the young people’s times are improving weekly. </a:t>
          </a:r>
          <a:endParaRPr lang="en-US" dirty="0"/>
        </a:p>
      </dgm:t>
    </dgm:pt>
    <dgm:pt modelId="{01EA1F75-8B5F-4A63-9046-353ED10B8F5C}" type="parTrans" cxnId="{B238D15B-DC7D-4E14-BFA5-86ABE19614FD}">
      <dgm:prSet/>
      <dgm:spPr/>
      <dgm:t>
        <a:bodyPr/>
        <a:lstStyle/>
        <a:p>
          <a:endParaRPr lang="en-US"/>
        </a:p>
      </dgm:t>
    </dgm:pt>
    <dgm:pt modelId="{A276EEE5-F3E0-4D3B-A996-C3FEF1BC11AC}" type="sibTrans" cxnId="{B238D15B-DC7D-4E14-BFA5-86ABE19614FD}">
      <dgm:prSet/>
      <dgm:spPr/>
      <dgm:t>
        <a:bodyPr/>
        <a:lstStyle/>
        <a:p>
          <a:endParaRPr lang="en-US"/>
        </a:p>
      </dgm:t>
    </dgm:pt>
    <dgm:pt modelId="{2D47A7B5-BC47-4A85-86BB-7AF440CCACCA}" type="pres">
      <dgm:prSet presAssocID="{5D779147-4A0C-4A44-888E-DB0E79DB3F47}" presName="linear" presStyleCnt="0">
        <dgm:presLayoutVars>
          <dgm:animLvl val="lvl"/>
          <dgm:resizeHandles val="exact"/>
        </dgm:presLayoutVars>
      </dgm:prSet>
      <dgm:spPr/>
      <dgm:t>
        <a:bodyPr/>
        <a:lstStyle/>
        <a:p>
          <a:endParaRPr lang="en-GB"/>
        </a:p>
      </dgm:t>
    </dgm:pt>
    <dgm:pt modelId="{C2AB8F72-9054-438A-A63A-0C42B8DB70F6}" type="pres">
      <dgm:prSet presAssocID="{B8DB97AC-151D-475E-A656-70BC52ABDA48}" presName="parentText" presStyleLbl="node1" presStyleIdx="0" presStyleCnt="4">
        <dgm:presLayoutVars>
          <dgm:chMax val="0"/>
          <dgm:bulletEnabled val="1"/>
        </dgm:presLayoutVars>
      </dgm:prSet>
      <dgm:spPr/>
      <dgm:t>
        <a:bodyPr/>
        <a:lstStyle/>
        <a:p>
          <a:endParaRPr lang="en-GB"/>
        </a:p>
      </dgm:t>
    </dgm:pt>
    <dgm:pt modelId="{06E79F9E-5533-4001-BD59-13B4FCEA98F2}" type="pres">
      <dgm:prSet presAssocID="{F44144F0-4680-4DDF-83FD-062D24CA7EF7}" presName="spacer" presStyleCnt="0"/>
      <dgm:spPr/>
    </dgm:pt>
    <dgm:pt modelId="{11213ADB-D970-4A5D-B953-FA966BCBE809}" type="pres">
      <dgm:prSet presAssocID="{0C33CD45-1608-49D6-96A8-A912DBF31B2C}" presName="parentText" presStyleLbl="node1" presStyleIdx="1" presStyleCnt="4">
        <dgm:presLayoutVars>
          <dgm:chMax val="0"/>
          <dgm:bulletEnabled val="1"/>
        </dgm:presLayoutVars>
      </dgm:prSet>
      <dgm:spPr/>
      <dgm:t>
        <a:bodyPr/>
        <a:lstStyle/>
        <a:p>
          <a:endParaRPr lang="en-GB"/>
        </a:p>
      </dgm:t>
    </dgm:pt>
    <dgm:pt modelId="{69A4F2E4-2513-4F23-AB8C-61024B23723B}" type="pres">
      <dgm:prSet presAssocID="{D70265D7-5FB7-4CF9-942F-3D85C7703DCD}" presName="spacer" presStyleCnt="0"/>
      <dgm:spPr/>
    </dgm:pt>
    <dgm:pt modelId="{5F5204C3-77CA-435F-B9EA-1B96560117DF}" type="pres">
      <dgm:prSet presAssocID="{02E1C612-287F-456D-884A-D1431A011364}" presName="parentText" presStyleLbl="node1" presStyleIdx="2" presStyleCnt="4">
        <dgm:presLayoutVars>
          <dgm:chMax val="0"/>
          <dgm:bulletEnabled val="1"/>
        </dgm:presLayoutVars>
      </dgm:prSet>
      <dgm:spPr/>
      <dgm:t>
        <a:bodyPr/>
        <a:lstStyle/>
        <a:p>
          <a:endParaRPr lang="en-GB"/>
        </a:p>
      </dgm:t>
    </dgm:pt>
    <dgm:pt modelId="{D6137C72-50B1-4337-BBCC-567A5903D13E}" type="pres">
      <dgm:prSet presAssocID="{C361D400-2EB1-4BE6-BC60-0A8C20937886}" presName="spacer" presStyleCnt="0"/>
      <dgm:spPr/>
    </dgm:pt>
    <dgm:pt modelId="{E5F9AC05-91A0-4AFB-B97A-7D857FA65DE8}" type="pres">
      <dgm:prSet presAssocID="{B50E5994-ACA5-4444-AD82-1542FF69E75D}" presName="parentText" presStyleLbl="node1" presStyleIdx="3" presStyleCnt="4">
        <dgm:presLayoutVars>
          <dgm:chMax val="0"/>
          <dgm:bulletEnabled val="1"/>
        </dgm:presLayoutVars>
      </dgm:prSet>
      <dgm:spPr/>
      <dgm:t>
        <a:bodyPr/>
        <a:lstStyle/>
        <a:p>
          <a:endParaRPr lang="en-GB"/>
        </a:p>
      </dgm:t>
    </dgm:pt>
  </dgm:ptLst>
  <dgm:cxnLst>
    <dgm:cxn modelId="{9849B5AB-ECA3-4D1B-80CF-BC18B41F6E92}" srcId="{5D779147-4A0C-4A44-888E-DB0E79DB3F47}" destId="{B8DB97AC-151D-475E-A656-70BC52ABDA48}" srcOrd="0" destOrd="0" parTransId="{8D1B5CCF-B145-4E08-B705-B816E840E5A5}" sibTransId="{F44144F0-4680-4DDF-83FD-062D24CA7EF7}"/>
    <dgm:cxn modelId="{B238D15B-DC7D-4E14-BFA5-86ABE19614FD}" srcId="{5D779147-4A0C-4A44-888E-DB0E79DB3F47}" destId="{B50E5994-ACA5-4444-AD82-1542FF69E75D}" srcOrd="3" destOrd="0" parTransId="{01EA1F75-8B5F-4A63-9046-353ED10B8F5C}" sibTransId="{A276EEE5-F3E0-4D3B-A996-C3FEF1BC11AC}"/>
    <dgm:cxn modelId="{BF6504B5-AD8E-49E5-9169-44F263998F50}" type="presOf" srcId="{B50E5994-ACA5-4444-AD82-1542FF69E75D}" destId="{E5F9AC05-91A0-4AFB-B97A-7D857FA65DE8}" srcOrd="0" destOrd="0" presId="urn:microsoft.com/office/officeart/2005/8/layout/vList2"/>
    <dgm:cxn modelId="{248BF1A3-AC3E-43A2-B752-B95FE581A921}" type="presOf" srcId="{02E1C612-287F-456D-884A-D1431A011364}" destId="{5F5204C3-77CA-435F-B9EA-1B96560117DF}" srcOrd="0" destOrd="0" presId="urn:microsoft.com/office/officeart/2005/8/layout/vList2"/>
    <dgm:cxn modelId="{605BB187-C71A-43E0-ADAC-E77F5BAFCF5A}" srcId="{5D779147-4A0C-4A44-888E-DB0E79DB3F47}" destId="{0C33CD45-1608-49D6-96A8-A912DBF31B2C}" srcOrd="1" destOrd="0" parTransId="{D0334DCF-269B-430D-A34B-F1652C82F164}" sibTransId="{D70265D7-5FB7-4CF9-942F-3D85C7703DCD}"/>
    <dgm:cxn modelId="{6571D4B7-35AE-408A-8A1B-EA7290862E27}" type="presOf" srcId="{5D779147-4A0C-4A44-888E-DB0E79DB3F47}" destId="{2D47A7B5-BC47-4A85-86BB-7AF440CCACCA}" srcOrd="0" destOrd="0" presId="urn:microsoft.com/office/officeart/2005/8/layout/vList2"/>
    <dgm:cxn modelId="{C37133DE-ADFB-4B6F-9245-99DBBB2DA57E}" srcId="{5D779147-4A0C-4A44-888E-DB0E79DB3F47}" destId="{02E1C612-287F-456D-884A-D1431A011364}" srcOrd="2" destOrd="0" parTransId="{709F552A-86E9-4A66-AD5D-CB9806F5A33C}" sibTransId="{C361D400-2EB1-4BE6-BC60-0A8C20937886}"/>
    <dgm:cxn modelId="{D40EFF17-9A54-42D4-90DC-075E69E426A7}" type="presOf" srcId="{0C33CD45-1608-49D6-96A8-A912DBF31B2C}" destId="{11213ADB-D970-4A5D-B953-FA966BCBE809}" srcOrd="0" destOrd="0" presId="urn:microsoft.com/office/officeart/2005/8/layout/vList2"/>
    <dgm:cxn modelId="{81C0E15C-DDEC-46A1-B369-8EE556741638}" type="presOf" srcId="{B8DB97AC-151D-475E-A656-70BC52ABDA48}" destId="{C2AB8F72-9054-438A-A63A-0C42B8DB70F6}" srcOrd="0" destOrd="0" presId="urn:microsoft.com/office/officeart/2005/8/layout/vList2"/>
    <dgm:cxn modelId="{3A2C4E23-C076-43CA-A5D5-AA3991C46C98}" type="presParOf" srcId="{2D47A7B5-BC47-4A85-86BB-7AF440CCACCA}" destId="{C2AB8F72-9054-438A-A63A-0C42B8DB70F6}" srcOrd="0" destOrd="0" presId="urn:microsoft.com/office/officeart/2005/8/layout/vList2"/>
    <dgm:cxn modelId="{F9717360-64FA-45D7-B563-E3B3F15C4680}" type="presParOf" srcId="{2D47A7B5-BC47-4A85-86BB-7AF440CCACCA}" destId="{06E79F9E-5533-4001-BD59-13B4FCEA98F2}" srcOrd="1" destOrd="0" presId="urn:microsoft.com/office/officeart/2005/8/layout/vList2"/>
    <dgm:cxn modelId="{C8DAB05D-B0E4-49B0-8FBF-A3FAC996FC07}" type="presParOf" srcId="{2D47A7B5-BC47-4A85-86BB-7AF440CCACCA}" destId="{11213ADB-D970-4A5D-B953-FA966BCBE809}" srcOrd="2" destOrd="0" presId="urn:microsoft.com/office/officeart/2005/8/layout/vList2"/>
    <dgm:cxn modelId="{81DF4B06-7760-4282-A7D8-4F931DEB10E8}" type="presParOf" srcId="{2D47A7B5-BC47-4A85-86BB-7AF440CCACCA}" destId="{69A4F2E4-2513-4F23-AB8C-61024B23723B}" srcOrd="3" destOrd="0" presId="urn:microsoft.com/office/officeart/2005/8/layout/vList2"/>
    <dgm:cxn modelId="{96B29584-B2FA-49A8-A67B-AC37C34F71EE}" type="presParOf" srcId="{2D47A7B5-BC47-4A85-86BB-7AF440CCACCA}" destId="{5F5204C3-77CA-435F-B9EA-1B96560117DF}" srcOrd="4" destOrd="0" presId="urn:microsoft.com/office/officeart/2005/8/layout/vList2"/>
    <dgm:cxn modelId="{5EE828D4-C4B7-4836-97EC-FE6723D4DDCD}" type="presParOf" srcId="{2D47A7B5-BC47-4A85-86BB-7AF440CCACCA}" destId="{D6137C72-50B1-4337-BBCC-567A5903D13E}" srcOrd="5" destOrd="0" presId="urn:microsoft.com/office/officeart/2005/8/layout/vList2"/>
    <dgm:cxn modelId="{91E239F9-0707-424D-A41F-2595C887D7F2}" type="presParOf" srcId="{2D47A7B5-BC47-4A85-86BB-7AF440CCACCA}" destId="{E5F9AC05-91A0-4AFB-B97A-7D857FA65DE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D1B65-D307-41FB-B5C9-CE44F1EB832B}">
      <dsp:nvSpPr>
        <dsp:cNvPr id="0" name=""/>
        <dsp:cNvSpPr/>
      </dsp:nvSpPr>
      <dsp:spPr>
        <a:xfrm>
          <a:off x="622926"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CF461-C27F-4C73-846C-305B90E4E561}">
      <dsp:nvSpPr>
        <dsp:cNvPr id="0" name=""/>
        <dsp:cNvSpPr/>
      </dsp:nvSpPr>
      <dsp:spPr>
        <a:xfrm>
          <a:off x="981238" y="924029"/>
          <a:ext cx="964687" cy="96468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C01E0F-399D-45DB-BF1A-55DDFCE48BCF}">
      <dsp:nvSpPr>
        <dsp:cNvPr id="0" name=""/>
        <dsp:cNvSpPr/>
      </dsp:nvSpPr>
      <dsp:spPr>
        <a:xfrm>
          <a:off x="85457"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GB" sz="1800" kern="1200" dirty="0"/>
            <a:t>We have worked with 277 young people </a:t>
          </a:r>
          <a:endParaRPr lang="en-US" sz="1800" kern="1200" dirty="0"/>
        </a:p>
      </dsp:txBody>
      <dsp:txXfrm>
        <a:off x="85457" y="2770717"/>
        <a:ext cx="2756250" cy="720000"/>
      </dsp:txXfrm>
    </dsp:sp>
    <dsp:sp modelId="{A4C72D6F-9CFD-4D96-94D1-110EA81BF9F4}">
      <dsp:nvSpPr>
        <dsp:cNvPr id="0" name=""/>
        <dsp:cNvSpPr/>
      </dsp:nvSpPr>
      <dsp:spPr>
        <a:xfrm>
          <a:off x="3861519"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A4750-96FB-4B24-B9A2-CC7203AE0EC8}">
      <dsp:nvSpPr>
        <dsp:cNvPr id="0" name=""/>
        <dsp:cNvSpPr/>
      </dsp:nvSpPr>
      <dsp:spPr>
        <a:xfrm>
          <a:off x="4219832" y="924029"/>
          <a:ext cx="964687" cy="96468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F93A7E-1C4C-49CD-8AB3-4D25CC897955}">
      <dsp:nvSpPr>
        <dsp:cNvPr id="0" name=""/>
        <dsp:cNvSpPr/>
      </dsp:nvSpPr>
      <dsp:spPr>
        <a:xfrm>
          <a:off x="3324051"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GB" sz="1800" kern="1200" dirty="0"/>
            <a:t>This equated to 300 learning hours</a:t>
          </a:r>
          <a:endParaRPr lang="en-US" sz="1800" kern="1200" dirty="0"/>
        </a:p>
      </dsp:txBody>
      <dsp:txXfrm>
        <a:off x="3324051" y="2770717"/>
        <a:ext cx="2756250" cy="720000"/>
      </dsp:txXfrm>
    </dsp:sp>
    <dsp:sp modelId="{8710B177-81BE-45D0-B77D-3496FBBD9B7C}">
      <dsp:nvSpPr>
        <dsp:cNvPr id="0" name=""/>
        <dsp:cNvSpPr/>
      </dsp:nvSpPr>
      <dsp:spPr>
        <a:xfrm>
          <a:off x="7100113"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401A4-973E-43CD-A5A5-DDD688CC9403}">
      <dsp:nvSpPr>
        <dsp:cNvPr id="0" name=""/>
        <dsp:cNvSpPr/>
      </dsp:nvSpPr>
      <dsp:spPr>
        <a:xfrm>
          <a:off x="7458426" y="924029"/>
          <a:ext cx="964687" cy="96468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124426-27B3-47B4-B0BB-07A49F8E12F3}">
      <dsp:nvSpPr>
        <dsp:cNvPr id="0" name=""/>
        <dsp:cNvSpPr/>
      </dsp:nvSpPr>
      <dsp:spPr>
        <a:xfrm>
          <a:off x="6562644"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GB" sz="1800" kern="1200"/>
            <a:t>This happened at 32 different activities </a:t>
          </a:r>
          <a:endParaRPr lang="en-US" sz="1800" kern="1200"/>
        </a:p>
      </dsp:txBody>
      <dsp:txXfrm>
        <a:off x="6562644" y="2770717"/>
        <a:ext cx="275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A7943-312B-4D0B-9E03-378A51784B2B}" type="datetimeFigureOut">
              <a:rPr lang="en-GB" smtClean="0"/>
              <a:pPr/>
              <a:t>25/02/2022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F95A6-EB7E-4F9D-B850-3867E287045B}" type="slidenum">
              <a:rPr lang="en-GB" smtClean="0"/>
              <a:pPr/>
              <a:t>‹#›</a:t>
            </a:fld>
            <a:endParaRPr lang="en-GB"/>
          </a:p>
        </p:txBody>
      </p:sp>
    </p:spTree>
    <p:extLst>
      <p:ext uri="{BB962C8B-B14F-4D97-AF65-F5344CB8AC3E}">
        <p14:creationId xmlns:p14="http://schemas.microsoft.com/office/powerpoint/2010/main" xmlns="" val="639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2/25/2022</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3723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6991216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6264640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4453874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5383043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2/25/2022</a:t>
            </a:fld>
            <a:endParaRPr lang="en-US" dirty="0"/>
          </a:p>
        </p:txBody>
      </p:sp>
      <p:sp>
        <p:nvSpPr>
          <p:cNvPr id="4"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231095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2/25/2022</a:t>
            </a:fld>
            <a:endParaRPr lang="en-US" dirty="0"/>
          </a:p>
        </p:txBody>
      </p:sp>
      <p:sp>
        <p:nvSpPr>
          <p:cNvPr id="4"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2340778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33536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55656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055F08A-1E71-4B2B-BB49-E743F2903911}" type="datetime1">
              <a:rPr lang="en-US" smtClean="0"/>
              <a:pPr/>
              <a:t>2/25/2022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05090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81030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412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88078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B41CFF-90C9-47B3-9DA1-F2BF8D839F7E}" type="datetime1">
              <a:rPr lang="en-US" smtClean="0"/>
              <a:pPr/>
              <a:t>2/25/2022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46214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6048FA-06AB-4884-A69B-986B96E68A24}" type="datetime1">
              <a:rPr lang="en-US" smtClean="0"/>
              <a:pPr/>
              <a:t>2/25/2022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28668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0DB7ABA-0172-4F9C-889D-567164F66BCD}" type="datetime1">
              <a:rPr lang="en-US" smtClean="0"/>
              <a:pPr/>
              <a:t>2/25/2022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66476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18679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E0CF6C-748E-4B7A-BC8B-3011EF78ED13}" type="datetime1">
              <a:rPr lang="en-US" smtClean="0"/>
              <a:pPr/>
              <a:t>2/25/2022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428653584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facebook.com/cromartyyouthcaf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cid:image025.png@01D81907.BE41FA1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BA9F93-070D-4413-B219-5DDCD4CC9534}"/>
              </a:ext>
            </a:extLst>
          </p:cNvPr>
          <p:cNvSpPr>
            <a:spLocks noGrp="1"/>
          </p:cNvSpPr>
          <p:nvPr>
            <p:ph type="ctrTitle"/>
          </p:nvPr>
        </p:nvSpPr>
        <p:spPr>
          <a:xfrm>
            <a:off x="4872012" y="1447800"/>
            <a:ext cx="5222325" cy="3329581"/>
          </a:xfrm>
        </p:spPr>
        <p:txBody>
          <a:bodyPr>
            <a:normAutofit/>
          </a:bodyPr>
          <a:lstStyle/>
          <a:p>
            <a:pPr>
              <a:lnSpc>
                <a:spcPct val="90000"/>
              </a:lnSpc>
            </a:pPr>
            <a:r>
              <a:rPr lang="en-GB" sz="6700">
                <a:solidFill>
                  <a:srgbClr val="EBEBEB"/>
                </a:solidFill>
              </a:rPr>
              <a:t>Report for Community Council</a:t>
            </a:r>
          </a:p>
        </p:txBody>
      </p:sp>
      <p:sp>
        <p:nvSpPr>
          <p:cNvPr id="3" name="Subtitle 2">
            <a:extLst>
              <a:ext uri="{FF2B5EF4-FFF2-40B4-BE49-F238E27FC236}">
                <a16:creationId xmlns:a16="http://schemas.microsoft.com/office/drawing/2014/main" xmlns="" id="{8C90745E-98F4-4E18-9F1A-731CA3CE6494}"/>
              </a:ext>
            </a:extLst>
          </p:cNvPr>
          <p:cNvSpPr>
            <a:spLocks noGrp="1"/>
          </p:cNvSpPr>
          <p:nvPr>
            <p:ph type="subTitle" idx="1"/>
          </p:nvPr>
        </p:nvSpPr>
        <p:spPr>
          <a:xfrm>
            <a:off x="4872012" y="4777380"/>
            <a:ext cx="5222326" cy="861420"/>
          </a:xfrm>
        </p:spPr>
        <p:txBody>
          <a:bodyPr>
            <a:normAutofit/>
          </a:bodyPr>
          <a:lstStyle/>
          <a:p>
            <a:r>
              <a:rPr lang="en-GB">
                <a:solidFill>
                  <a:schemeClr val="tx2">
                    <a:lumMod val="40000"/>
                    <a:lumOff val="60000"/>
                  </a:schemeClr>
                </a:solidFill>
              </a:rPr>
              <a:t>24</a:t>
            </a:r>
            <a:r>
              <a:rPr lang="en-GB" baseline="30000">
                <a:solidFill>
                  <a:schemeClr val="tx2">
                    <a:lumMod val="40000"/>
                    <a:lumOff val="60000"/>
                  </a:schemeClr>
                </a:solidFill>
              </a:rPr>
              <a:t>th</a:t>
            </a:r>
            <a:r>
              <a:rPr lang="en-GB">
                <a:solidFill>
                  <a:schemeClr val="tx2">
                    <a:lumMod val="40000"/>
                    <a:lumOff val="60000"/>
                  </a:schemeClr>
                </a:solidFill>
              </a:rPr>
              <a:t> January 2022 – 18</a:t>
            </a:r>
            <a:r>
              <a:rPr lang="en-GB" baseline="30000">
                <a:solidFill>
                  <a:schemeClr val="tx2">
                    <a:lumMod val="40000"/>
                    <a:lumOff val="60000"/>
                  </a:schemeClr>
                </a:solidFill>
              </a:rPr>
              <a:t>th</a:t>
            </a:r>
            <a:r>
              <a:rPr lang="en-GB">
                <a:solidFill>
                  <a:schemeClr val="tx2">
                    <a:lumMod val="40000"/>
                    <a:lumOff val="60000"/>
                  </a:schemeClr>
                </a:solidFill>
              </a:rPr>
              <a:t> February 2022</a:t>
            </a:r>
          </a:p>
          <a:p>
            <a:endParaRPr lang="en-GB">
              <a:solidFill>
                <a:schemeClr val="tx2">
                  <a:lumMod val="40000"/>
                  <a:lumOff val="60000"/>
                </a:schemeClr>
              </a:solidFill>
            </a:endParaRPr>
          </a:p>
        </p:txBody>
      </p:sp>
      <p:sp>
        <p:nvSpPr>
          <p:cNvPr id="11" name="Freeform 8">
            <a:extLst>
              <a:ext uri="{FF2B5EF4-FFF2-40B4-BE49-F238E27FC236}">
                <a16:creationId xmlns:a16="http://schemas.microsoft.com/office/drawing/2014/main" xmlns=""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See the source image">
            <a:extLst>
              <a:ext uri="{FF2B5EF4-FFF2-40B4-BE49-F238E27FC236}">
                <a16:creationId xmlns:a16="http://schemas.microsoft.com/office/drawing/2014/main" xmlns="" id="{D1237DC1-8DF9-4FFA-BB43-8BD7A308217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764" r="8984"/>
          <a:stretch/>
        </p:blipFill>
        <p:spPr bwMode="auto">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9648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B2EBA-C146-4EDE-A3B4-53908186CA95}"/>
              </a:ext>
            </a:extLst>
          </p:cNvPr>
          <p:cNvSpPr>
            <a:spLocks noGrp="1"/>
          </p:cNvSpPr>
          <p:nvPr>
            <p:ph type="title"/>
          </p:nvPr>
        </p:nvSpPr>
        <p:spPr/>
        <p:txBody>
          <a:bodyPr>
            <a:normAutofit/>
          </a:bodyPr>
          <a:lstStyle/>
          <a:p>
            <a:r>
              <a:rPr lang="en-GB"/>
              <a:t>Cromarty Youth Cafes Intergenerational Journey  </a:t>
            </a:r>
            <a:endParaRPr lang="en-GB" dirty="0"/>
          </a:p>
        </p:txBody>
      </p:sp>
      <p:sp>
        <p:nvSpPr>
          <p:cNvPr id="3" name="Content Placeholder 2">
            <a:extLst>
              <a:ext uri="{FF2B5EF4-FFF2-40B4-BE49-F238E27FC236}">
                <a16:creationId xmlns:a16="http://schemas.microsoft.com/office/drawing/2014/main" xmlns="" id="{7997AA86-0C13-4189-9184-70F9FFB25255}"/>
              </a:ext>
            </a:extLst>
          </p:cNvPr>
          <p:cNvSpPr>
            <a:spLocks noGrp="1"/>
          </p:cNvSpPr>
          <p:nvPr>
            <p:ph idx="1"/>
          </p:nvPr>
        </p:nvSpPr>
        <p:spPr/>
        <p:txBody>
          <a:bodyPr/>
          <a:lstStyle/>
          <a:p>
            <a:r>
              <a:rPr lang="en-GB" dirty="0"/>
              <a:t>Over the last month we have been working with Black Isle Cares &amp; Shoremills Care Home to enable older people to be come digitally connected, a selection of older people were loaned tablets from Black Isle Cares.</a:t>
            </a:r>
          </a:p>
          <a:p>
            <a:r>
              <a:rPr lang="en-GB" dirty="0"/>
              <a:t>We are going to be part of one the residents 100</a:t>
            </a:r>
            <a:r>
              <a:rPr lang="en-GB" baseline="30000" dirty="0"/>
              <a:t>th</a:t>
            </a:r>
            <a:r>
              <a:rPr lang="en-GB" dirty="0"/>
              <a:t> birthday celebrations, two young people from Cromarty Youth Cafe are  creating  a card for this lady, and we are going to get 100 signatures on the card.</a:t>
            </a:r>
          </a:p>
          <a:p>
            <a:endParaRPr lang="en-GB" dirty="0"/>
          </a:p>
          <a:p>
            <a:r>
              <a:rPr lang="en-GB" dirty="0"/>
              <a:t>One of the other people who was given a tablet was able to have Microsoft teams meeting with a </a:t>
            </a:r>
            <a:r>
              <a:rPr lang="en-US" dirty="0"/>
              <a:t>Postgraduate Student &amp; Trainee Clinical Psychologist Researcher - Shi Ting Lau</a:t>
            </a:r>
            <a:endParaRPr lang="en-GB" dirty="0"/>
          </a:p>
          <a:p>
            <a:endParaRPr lang="en-GB" dirty="0"/>
          </a:p>
          <a:p>
            <a:endParaRPr lang="en-GB" dirty="0"/>
          </a:p>
        </p:txBody>
      </p:sp>
    </p:spTree>
    <p:extLst>
      <p:ext uri="{BB962C8B-B14F-4D97-AF65-F5344CB8AC3E}">
        <p14:creationId xmlns:p14="http://schemas.microsoft.com/office/powerpoint/2010/main" xmlns="" val="152013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AC69B-7F8C-492B-B1D0-4FA66410D260}"/>
              </a:ext>
            </a:extLst>
          </p:cNvPr>
          <p:cNvSpPr>
            <a:spLocks noGrp="1"/>
          </p:cNvSpPr>
          <p:nvPr>
            <p:ph type="title"/>
          </p:nvPr>
        </p:nvSpPr>
        <p:spPr/>
        <p:txBody>
          <a:bodyPr/>
          <a:lstStyle/>
          <a:p>
            <a:r>
              <a:rPr lang="en-GB" dirty="0"/>
              <a:t>Cromarty Youth Cafes Intergenerational Journey </a:t>
            </a:r>
            <a:r>
              <a:rPr lang="en-GB" dirty="0" err="1"/>
              <a:t>cont</a:t>
            </a:r>
            <a:r>
              <a:rPr lang="en-GB" dirty="0"/>
              <a:t>…..</a:t>
            </a:r>
          </a:p>
        </p:txBody>
      </p:sp>
      <p:sp>
        <p:nvSpPr>
          <p:cNvPr id="3" name="Content Placeholder 2">
            <a:extLst>
              <a:ext uri="{FF2B5EF4-FFF2-40B4-BE49-F238E27FC236}">
                <a16:creationId xmlns:a16="http://schemas.microsoft.com/office/drawing/2014/main" xmlns="" id="{91EF0620-623E-43BE-97DF-9229FC53C49A}"/>
              </a:ext>
            </a:extLst>
          </p:cNvPr>
          <p:cNvSpPr>
            <a:spLocks noGrp="1"/>
          </p:cNvSpPr>
          <p:nvPr>
            <p:ph idx="1"/>
          </p:nvPr>
        </p:nvSpPr>
        <p:spPr/>
        <p:txBody>
          <a:bodyPr>
            <a:normAutofit/>
          </a:bodyPr>
          <a:lstStyle/>
          <a:p>
            <a:r>
              <a:rPr lang="en-GB" dirty="0"/>
              <a:t>Young people from Cromarty had a meeting with Anne Macdonald from Highland senior Citizens network organised by Wanda to discuss an idea Wanda has a about a buddy bench in the park – this bench would be a place were people can sit and reflect. Another project would be a QR Code project. QR codes would be placed around the town and each code would have a memory of Cromarty, such as the Cromarty Song,</a:t>
            </a:r>
          </a:p>
          <a:p>
            <a:r>
              <a:rPr lang="en-GB" dirty="0"/>
              <a:t>Older people were also given a fresh nutritional meal, these meals were donated from the Highland Homeless Trust </a:t>
            </a:r>
          </a:p>
          <a:p>
            <a:r>
              <a:rPr lang="en-GB" dirty="0"/>
              <a:t>Myself &amp; Wanda attended the Generations Working Together AGM to find out about other Intergenerational projects and to showcase the work we are doing.</a:t>
            </a:r>
          </a:p>
          <a:p>
            <a:pPr marL="0" indent="0">
              <a:buNone/>
            </a:pPr>
            <a:endParaRPr lang="en-GB" dirty="0"/>
          </a:p>
        </p:txBody>
      </p:sp>
    </p:spTree>
    <p:extLst>
      <p:ext uri="{BB962C8B-B14F-4D97-AF65-F5344CB8AC3E}">
        <p14:creationId xmlns:p14="http://schemas.microsoft.com/office/powerpoint/2010/main" xmlns="" val="276761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31846-7F55-4A0B-AFDF-6BA0D7703601}"/>
              </a:ext>
            </a:extLst>
          </p:cNvPr>
          <p:cNvSpPr>
            <a:spLocks noGrp="1"/>
          </p:cNvSpPr>
          <p:nvPr>
            <p:ph type="title"/>
          </p:nvPr>
        </p:nvSpPr>
        <p:spPr/>
        <p:txBody>
          <a:bodyPr/>
          <a:lstStyle/>
          <a:p>
            <a:r>
              <a:rPr lang="en-GB" dirty="0"/>
              <a:t>Last Aid Training with Highland Hospice </a:t>
            </a:r>
          </a:p>
        </p:txBody>
      </p:sp>
      <p:sp>
        <p:nvSpPr>
          <p:cNvPr id="3" name="Content Placeholder 2">
            <a:extLst>
              <a:ext uri="{FF2B5EF4-FFF2-40B4-BE49-F238E27FC236}">
                <a16:creationId xmlns:a16="http://schemas.microsoft.com/office/drawing/2014/main" xmlns="" id="{0AACA30B-694A-4731-8A58-99A1E2FE7C3A}"/>
              </a:ext>
            </a:extLst>
          </p:cNvPr>
          <p:cNvSpPr>
            <a:spLocks noGrp="1"/>
          </p:cNvSpPr>
          <p:nvPr>
            <p:ph idx="1"/>
          </p:nvPr>
        </p:nvSpPr>
        <p:spPr/>
        <p:txBody>
          <a:bodyPr>
            <a:normAutofit fontScale="92500" lnSpcReduction="10000"/>
          </a:bodyPr>
          <a:lstStyle/>
          <a:p>
            <a:r>
              <a:rPr lang="en-GB" dirty="0"/>
              <a:t>Excellent course with The </a:t>
            </a:r>
            <a:r>
              <a:rPr lang="en-GB" dirty="0" err="1"/>
              <a:t>Trucanta</a:t>
            </a:r>
            <a:r>
              <a:rPr lang="en-GB" dirty="0"/>
              <a:t> Project and The Highland Hospice very proud of these young people and staff at Cromarty Youth Cafe for completing and passing the course they are all now Last Aiders the project aims to improve peoples experiences of death , dying , loss and care </a:t>
            </a:r>
          </a:p>
          <a:p>
            <a:r>
              <a:rPr lang="en-GB" dirty="0"/>
              <a:t>- Good Life</a:t>
            </a:r>
          </a:p>
          <a:p>
            <a:r>
              <a:rPr lang="en-GB" dirty="0"/>
              <a:t>- Good Death  </a:t>
            </a:r>
          </a:p>
          <a:p>
            <a:r>
              <a:rPr lang="en-GB" dirty="0"/>
              <a:t>- Good Grief </a:t>
            </a:r>
          </a:p>
          <a:p>
            <a:r>
              <a:rPr lang="en-GB" dirty="0"/>
              <a:t>The initiative promotes more open and supportive attitudes and behaviours relating to death , dying and bereavement, we are all to aware we have an ageing population and our young people are keen to show they care , have compassion and want to take action to improve difficult situations and experiences for local people ❤️‍🩹 </a:t>
            </a:r>
          </a:p>
        </p:txBody>
      </p:sp>
    </p:spTree>
    <p:extLst>
      <p:ext uri="{BB962C8B-B14F-4D97-AF65-F5344CB8AC3E}">
        <p14:creationId xmlns:p14="http://schemas.microsoft.com/office/powerpoint/2010/main" xmlns="" val="207868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0A69B-B529-474F-83B8-C93289634287}"/>
              </a:ext>
            </a:extLst>
          </p:cNvPr>
          <p:cNvSpPr>
            <a:spLocks noGrp="1"/>
          </p:cNvSpPr>
          <p:nvPr>
            <p:ph type="title"/>
          </p:nvPr>
        </p:nvSpPr>
        <p:spPr/>
        <p:txBody>
          <a:bodyPr/>
          <a:lstStyle/>
          <a:p>
            <a:r>
              <a:rPr lang="en-GB" dirty="0"/>
              <a:t>Last Aid Evaluation. </a:t>
            </a:r>
          </a:p>
        </p:txBody>
      </p:sp>
      <p:sp>
        <p:nvSpPr>
          <p:cNvPr id="3" name="Content Placeholder 2">
            <a:extLst>
              <a:ext uri="{FF2B5EF4-FFF2-40B4-BE49-F238E27FC236}">
                <a16:creationId xmlns:a16="http://schemas.microsoft.com/office/drawing/2014/main" xmlns="" id="{A8E07849-EF59-4E1C-AF49-A56B7DB4DE82}"/>
              </a:ext>
            </a:extLst>
          </p:cNvPr>
          <p:cNvSpPr>
            <a:spLocks noGrp="1"/>
          </p:cNvSpPr>
          <p:nvPr>
            <p:ph idx="1"/>
          </p:nvPr>
        </p:nvSpPr>
        <p:spPr/>
        <p:txBody>
          <a:bodyPr>
            <a:normAutofit fontScale="85000" lnSpcReduction="20000"/>
          </a:bodyPr>
          <a:lstStyle/>
          <a:p>
            <a:r>
              <a:rPr lang="en-GB" sz="1800" b="1" u="sng" dirty="0">
                <a:latin typeface="Calibri" panose="020F0502020204030204" pitchFamily="34" charset="0"/>
              </a:rPr>
              <a:t>Orlagh MacIver </a:t>
            </a:r>
          </a:p>
          <a:p>
            <a:r>
              <a:rPr lang="en-GB" sz="1800" dirty="0">
                <a:effectLst/>
                <a:latin typeface="Calibri" panose="020F0502020204030204" pitchFamily="34" charset="0"/>
                <a:ea typeface="Calibri" panose="020F0502020204030204" pitchFamily="34" charset="0"/>
              </a:rPr>
              <a:t>I really enjoyed all of it , it taught me a lot that I did not know, I like the fact that not only I will benefit but so will others . I feel that if you were delivering this course to other young people the part about talking about death to children should be possibly changed to talking to an adult about death young should be encourage to use the words, death , dead and dying </a:t>
            </a:r>
          </a:p>
          <a:p>
            <a:r>
              <a:rPr lang="en-GB" sz="1800" b="1" u="sng" dirty="0">
                <a:effectLst/>
                <a:latin typeface="Calibri" panose="020F0502020204030204" pitchFamily="34" charset="0"/>
                <a:ea typeface="Calibri" panose="020F0502020204030204" pitchFamily="34" charset="0"/>
              </a:rPr>
              <a:t>Imogen Macdonald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 found the course very interesting , I learnt a lot I did not know about, I enjoyed the interactive stuff fun and skills </a:t>
            </a:r>
          </a:p>
          <a:p>
            <a:r>
              <a:rPr lang="en-GB" sz="1800" b="1" u="sng" dirty="0">
                <a:effectLst/>
                <a:latin typeface="Calibri" panose="020F0502020204030204" pitchFamily="34" charset="0"/>
                <a:ea typeface="Calibri" panose="020F0502020204030204" pitchFamily="34" charset="0"/>
              </a:rPr>
              <a:t>Loreta Vitola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The course was really good I found a lot out we did not know , I enjoyed the hand cream massaging cause it would be good for relieving stress .</a:t>
            </a:r>
          </a:p>
          <a:p>
            <a:r>
              <a:rPr lang="en-GB" sz="1800" b="1" u="sng" dirty="0">
                <a:effectLst/>
                <a:latin typeface="Calibri" panose="020F0502020204030204" pitchFamily="34" charset="0"/>
                <a:ea typeface="Calibri" panose="020F0502020204030204" pitchFamily="34" charset="0"/>
              </a:rPr>
              <a:t>Kelsey Benjamin</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 think it is good that kids should use the words death , dying and dead , and I liked all the food </a:t>
            </a:r>
          </a:p>
          <a:p>
            <a:r>
              <a:rPr lang="en-GB" sz="1800" b="1" u="sng" dirty="0">
                <a:latin typeface="Calibri" panose="020F0502020204030204" pitchFamily="34" charset="0"/>
              </a:rPr>
              <a:t>Wanda Mackay</a:t>
            </a:r>
          </a:p>
          <a:p>
            <a:r>
              <a:rPr lang="en-GB" sz="1800" dirty="0">
                <a:effectLst/>
                <a:latin typeface="Calibri" panose="020F0502020204030204" pitchFamily="34" charset="0"/>
                <a:ea typeface="Calibri" panose="020F0502020204030204" pitchFamily="34" charset="0"/>
              </a:rPr>
              <a:t>I have to say I thought it was very powerful using the words : I Love you , I forgive you &amp; I am sorry </a:t>
            </a:r>
          </a:p>
          <a:p>
            <a:endParaRPr lang="en-GB" dirty="0"/>
          </a:p>
        </p:txBody>
      </p:sp>
    </p:spTree>
    <p:extLst>
      <p:ext uri="{BB962C8B-B14F-4D97-AF65-F5344CB8AC3E}">
        <p14:creationId xmlns:p14="http://schemas.microsoft.com/office/powerpoint/2010/main" xmlns="" val="358812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71F97410-8C76-4499-A656-61EC315AFA65">
            <a:extLst>
              <a:ext uri="{FF2B5EF4-FFF2-40B4-BE49-F238E27FC236}">
                <a16:creationId xmlns:a16="http://schemas.microsoft.com/office/drawing/2014/main" xmlns="" id="{81FE0998-E6E9-4347-BF38-0B18BBD9B1B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505" r="-2" b="731"/>
          <a:stretch/>
        </p:blipFill>
        <p:spPr bwMode="auto">
          <a:xfrm>
            <a:off x="198739" y="171717"/>
            <a:ext cx="5804105" cy="31674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7F07FE10-BF08-431B-B90F-2FB9C0E582A3">
            <a:extLst>
              <a:ext uri="{FF2B5EF4-FFF2-40B4-BE49-F238E27FC236}">
                <a16:creationId xmlns:a16="http://schemas.microsoft.com/office/drawing/2014/main" xmlns="" id="{2C35B55A-6F3C-4C7D-8B05-9384A312EA0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914" r="2" b="8247"/>
          <a:stretch/>
        </p:blipFill>
        <p:spPr bwMode="auto">
          <a:xfrm>
            <a:off x="6195373" y="171717"/>
            <a:ext cx="5797883" cy="31674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8F96302F-A9CC-44B6-8C90-84A17B79C641">
            <a:extLst>
              <a:ext uri="{FF2B5EF4-FFF2-40B4-BE49-F238E27FC236}">
                <a16:creationId xmlns:a16="http://schemas.microsoft.com/office/drawing/2014/main" xmlns="" id="{0B96A4A6-000D-45F9-A246-0FAABD0BE5A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816" r="-2" b="25092"/>
          <a:stretch/>
        </p:blipFill>
        <p:spPr bwMode="auto">
          <a:xfrm>
            <a:off x="198739" y="3510858"/>
            <a:ext cx="5804105" cy="27899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BE002ADE-5C62-45F8-854E-AD8C84202B0D">
            <a:extLst>
              <a:ext uri="{FF2B5EF4-FFF2-40B4-BE49-F238E27FC236}">
                <a16:creationId xmlns:a16="http://schemas.microsoft.com/office/drawing/2014/main" xmlns="" id="{D34CAFE7-70A7-484F-92AE-E574143238C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577" r="2" b="20264"/>
          <a:stretch/>
        </p:blipFill>
        <p:spPr bwMode="auto">
          <a:xfrm>
            <a:off x="6195372" y="3510858"/>
            <a:ext cx="5797883" cy="27899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102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AED8A-73E8-45AC-B807-F6E439B269F9}"/>
              </a:ext>
            </a:extLst>
          </p:cNvPr>
          <p:cNvSpPr>
            <a:spLocks noGrp="1"/>
          </p:cNvSpPr>
          <p:nvPr>
            <p:ph type="title"/>
          </p:nvPr>
        </p:nvSpPr>
        <p:spPr/>
        <p:txBody>
          <a:bodyPr/>
          <a:lstStyle/>
          <a:p>
            <a:r>
              <a:rPr lang="en-GB" dirty="0"/>
              <a:t>Multi Sports </a:t>
            </a:r>
          </a:p>
        </p:txBody>
      </p:sp>
      <p:sp>
        <p:nvSpPr>
          <p:cNvPr id="3" name="Content Placeholder 2">
            <a:extLst>
              <a:ext uri="{FF2B5EF4-FFF2-40B4-BE49-F238E27FC236}">
                <a16:creationId xmlns:a16="http://schemas.microsoft.com/office/drawing/2014/main" xmlns="" id="{5AAAD4CF-E89C-46C8-AB4A-A5750CBA37BA}"/>
              </a:ext>
            </a:extLst>
          </p:cNvPr>
          <p:cNvSpPr>
            <a:spLocks noGrp="1"/>
          </p:cNvSpPr>
          <p:nvPr>
            <p:ph idx="1"/>
          </p:nvPr>
        </p:nvSpPr>
        <p:spPr/>
        <p:txBody>
          <a:bodyPr>
            <a:normAutofit fontScale="92500" lnSpcReduction="10000"/>
          </a:bodyPr>
          <a:lstStyle/>
          <a:p>
            <a:r>
              <a:rPr lang="en-GB" sz="2800" dirty="0"/>
              <a:t>Every Monday night, this is led by Young leaders </a:t>
            </a:r>
          </a:p>
          <a:p>
            <a:r>
              <a:rPr lang="en-GB" sz="2800" dirty="0"/>
              <a:t>The young leaders are working toward Their Choose Lead Level 4 with High Life Highland </a:t>
            </a:r>
          </a:p>
          <a:p>
            <a:r>
              <a:rPr lang="en-GB" sz="2800" dirty="0"/>
              <a:t>Young leaders plan , deliver and then review the session </a:t>
            </a:r>
          </a:p>
          <a:p>
            <a:r>
              <a:rPr lang="en-GB" sz="2800" dirty="0"/>
              <a:t>The plan is always delivered around what young people want,</a:t>
            </a:r>
          </a:p>
          <a:p>
            <a:r>
              <a:rPr lang="en-GB" sz="2800" dirty="0"/>
              <a:t>Each week young people are playing new games and are working on different skills, such as team work, throwing and catching, &amp; communication skills </a:t>
            </a:r>
          </a:p>
          <a:p>
            <a:endParaRPr lang="en-GB" dirty="0"/>
          </a:p>
        </p:txBody>
      </p:sp>
    </p:spTree>
    <p:extLst>
      <p:ext uri="{BB962C8B-B14F-4D97-AF65-F5344CB8AC3E}">
        <p14:creationId xmlns:p14="http://schemas.microsoft.com/office/powerpoint/2010/main" xmlns="" val="99546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444E8CD6-CD6B-4335-9DAC-9521E878F9E9">
            <a:extLst>
              <a:ext uri="{FF2B5EF4-FFF2-40B4-BE49-F238E27FC236}">
                <a16:creationId xmlns:a16="http://schemas.microsoft.com/office/drawing/2014/main" xmlns="" id="{F7B94A64-DA33-4F8D-BD4B-40C7C342031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747" r="14085" b="-1"/>
          <a:stretch/>
        </p:blipFill>
        <p:spPr bwMode="auto">
          <a:xfrm>
            <a:off x="-6507" y="1183339"/>
            <a:ext cx="4046132" cy="57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4A2068AE-4B4F-4270-8386-12CBBF6F32D7">
            <a:extLst>
              <a:ext uri="{FF2B5EF4-FFF2-40B4-BE49-F238E27FC236}">
                <a16:creationId xmlns:a16="http://schemas.microsoft.com/office/drawing/2014/main" xmlns="" id="{90437289-1432-44B2-979A-F7018E20AAD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880" b="1"/>
          <a:stretch/>
        </p:blipFill>
        <p:spPr bwMode="auto">
          <a:xfrm>
            <a:off x="4094960" y="10"/>
            <a:ext cx="4029005" cy="5707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7870FFFF-C2C5-4DDA-AB4D-4FA2ACBB9AFE">
            <a:extLst>
              <a:ext uri="{FF2B5EF4-FFF2-40B4-BE49-F238E27FC236}">
                <a16:creationId xmlns:a16="http://schemas.microsoft.com/office/drawing/2014/main" xmlns="" id="{072C7E4B-8299-4DAA-8356-A9E9D1C78C0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932" r="31339" b="-1"/>
          <a:stretch/>
        </p:blipFill>
        <p:spPr bwMode="auto">
          <a:xfrm>
            <a:off x="8179347" y="1183339"/>
            <a:ext cx="4012654" cy="57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946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3B9EA-1968-40B2-A7B7-F2ADEC531E1B}"/>
              </a:ext>
            </a:extLst>
          </p:cNvPr>
          <p:cNvSpPr>
            <a:spLocks noGrp="1"/>
          </p:cNvSpPr>
          <p:nvPr>
            <p:ph type="title"/>
          </p:nvPr>
        </p:nvSpPr>
        <p:spPr/>
        <p:txBody>
          <a:bodyPr/>
          <a:lstStyle/>
          <a:p>
            <a:r>
              <a:rPr lang="en-GB" dirty="0"/>
              <a:t>Football Coaching </a:t>
            </a:r>
          </a:p>
        </p:txBody>
      </p:sp>
      <p:sp>
        <p:nvSpPr>
          <p:cNvPr id="3" name="Content Placeholder 2">
            <a:extLst>
              <a:ext uri="{FF2B5EF4-FFF2-40B4-BE49-F238E27FC236}">
                <a16:creationId xmlns:a16="http://schemas.microsoft.com/office/drawing/2014/main" xmlns="" id="{FD257609-C7BD-4504-A6A2-7DAA2C86CFBD}"/>
              </a:ext>
            </a:extLst>
          </p:cNvPr>
          <p:cNvSpPr>
            <a:spLocks noGrp="1"/>
          </p:cNvSpPr>
          <p:nvPr>
            <p:ph idx="1"/>
          </p:nvPr>
        </p:nvSpPr>
        <p:spPr/>
        <p:txBody>
          <a:bodyPr/>
          <a:lstStyle/>
          <a:p>
            <a:r>
              <a:rPr lang="en-GB" sz="2800" dirty="0"/>
              <a:t>Football coaching with coaches from Inverness Caley Thistle </a:t>
            </a:r>
          </a:p>
          <a:p>
            <a:r>
              <a:rPr lang="en-GB" sz="2800" dirty="0"/>
              <a:t>Young people were looking at creating their own football team, they were asked to create their own Logo, thinking about colours for the strip and who would be on the team.</a:t>
            </a:r>
          </a:p>
          <a:p>
            <a:r>
              <a:rPr lang="en-GB" sz="2800" dirty="0"/>
              <a:t>Young people are gaining new skills each week. I know this as I am seeing an improvement and the coaches have told me. </a:t>
            </a:r>
          </a:p>
          <a:p>
            <a:endParaRPr lang="en-GB" dirty="0"/>
          </a:p>
        </p:txBody>
      </p:sp>
    </p:spTree>
    <p:extLst>
      <p:ext uri="{BB962C8B-B14F-4D97-AF65-F5344CB8AC3E}">
        <p14:creationId xmlns:p14="http://schemas.microsoft.com/office/powerpoint/2010/main" xmlns="" val="410824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6DECBDCF-FD3D-40FF-8F1E-8D9289A71FFB">
            <a:extLst>
              <a:ext uri="{FF2B5EF4-FFF2-40B4-BE49-F238E27FC236}">
                <a16:creationId xmlns:a16="http://schemas.microsoft.com/office/drawing/2014/main" xmlns="" id="{0994DAA3-2697-40F1-9BE9-88E718B2ED2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328" r="37001" b="-1"/>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93130C77-73A4-4B50-9C3E-B030EDDAFF3B">
            <a:extLst>
              <a:ext uri="{FF2B5EF4-FFF2-40B4-BE49-F238E27FC236}">
                <a16:creationId xmlns:a16="http://schemas.microsoft.com/office/drawing/2014/main" xmlns="" id="{580FB7F5-D3B5-4C49-8374-E3A2E1B4F0A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4147"/>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FBF71AC4-A4C3-4415-A5E8-69A143F2C78D">
            <a:extLst>
              <a:ext uri="{FF2B5EF4-FFF2-40B4-BE49-F238E27FC236}">
                <a16:creationId xmlns:a16="http://schemas.microsoft.com/office/drawing/2014/main" xmlns="" id="{0E37C026-268B-4010-A9E0-FB8550544447}"/>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2054" r="-1" b="34209"/>
          <a:stretch/>
        </p:blipFill>
        <p:spPr bwMode="auto">
          <a:xfrm rot="16200000">
            <a:off x="6830253" y="1529495"/>
            <a:ext cx="6514565" cy="379900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482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8EF89-F25E-45BB-8A99-CAB36FA76534}"/>
              </a:ext>
            </a:extLst>
          </p:cNvPr>
          <p:cNvSpPr>
            <a:spLocks noGrp="1"/>
          </p:cNvSpPr>
          <p:nvPr>
            <p:ph type="title"/>
          </p:nvPr>
        </p:nvSpPr>
        <p:spPr/>
        <p:txBody>
          <a:bodyPr/>
          <a:lstStyle/>
          <a:p>
            <a:r>
              <a:rPr lang="en-GB" dirty="0"/>
              <a:t>Ethan Paterson Baking / Cooking Bonanza </a:t>
            </a:r>
          </a:p>
        </p:txBody>
      </p:sp>
      <p:sp>
        <p:nvSpPr>
          <p:cNvPr id="3" name="Content Placeholder 2">
            <a:extLst>
              <a:ext uri="{FF2B5EF4-FFF2-40B4-BE49-F238E27FC236}">
                <a16:creationId xmlns:a16="http://schemas.microsoft.com/office/drawing/2014/main" xmlns="" id="{CADDBB23-2B6D-411C-B6A4-F6977ECAB0A6}"/>
              </a:ext>
            </a:extLst>
          </p:cNvPr>
          <p:cNvSpPr>
            <a:spLocks noGrp="1"/>
          </p:cNvSpPr>
          <p:nvPr>
            <p:ph idx="1"/>
          </p:nvPr>
        </p:nvSpPr>
        <p:spPr/>
        <p:txBody>
          <a:bodyPr>
            <a:normAutofit/>
          </a:bodyPr>
          <a:lstStyle/>
          <a:p>
            <a:r>
              <a:rPr lang="en-GB" dirty="0"/>
              <a:t>Every week Ethan volunteers his time to support with the cooking and baking for all activities that the youth café provide.</a:t>
            </a:r>
          </a:p>
          <a:p>
            <a:r>
              <a:rPr lang="en-GB" dirty="0"/>
              <a:t>Ethan research's recipes and  then creates the shopping list of what he needs </a:t>
            </a:r>
          </a:p>
          <a:p>
            <a:r>
              <a:rPr lang="en-GB" dirty="0"/>
              <a:t>On Valentines day Ethan made 80 Raspberry and White Chocolate Muffins and Love Heart Shaped Shortbread to bring a bit of cheer!</a:t>
            </a:r>
          </a:p>
          <a:p>
            <a:r>
              <a:rPr lang="en-GB" dirty="0"/>
              <a:t>Ethan is an asset to our Youth Work Team</a:t>
            </a:r>
          </a:p>
          <a:p>
            <a:r>
              <a:rPr lang="en-GB" dirty="0"/>
              <a:t>Our young people are the best fed young people on The Black Isle, with various different types of food being offered and all dietary requirements are catered for. Food is offered at all of our </a:t>
            </a:r>
            <a:r>
              <a:rPr lang="en-GB" dirty="0" err="1"/>
              <a:t>activites</a:t>
            </a:r>
            <a:r>
              <a:rPr lang="en-GB" dirty="0"/>
              <a:t>.</a:t>
            </a:r>
          </a:p>
        </p:txBody>
      </p:sp>
    </p:spTree>
    <p:extLst>
      <p:ext uri="{BB962C8B-B14F-4D97-AF65-F5344CB8AC3E}">
        <p14:creationId xmlns:p14="http://schemas.microsoft.com/office/powerpoint/2010/main" xmlns="" val="256677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59515-E099-4300-9111-D115317739BB}"/>
              </a:ext>
            </a:extLst>
          </p:cNvPr>
          <p:cNvSpPr>
            <a:spLocks noGrp="1"/>
          </p:cNvSpPr>
          <p:nvPr>
            <p:ph type="title"/>
          </p:nvPr>
        </p:nvSpPr>
        <p:spPr>
          <a:xfrm>
            <a:off x="646111" y="452718"/>
            <a:ext cx="9404723" cy="1400530"/>
          </a:xfrm>
        </p:spPr>
        <p:txBody>
          <a:bodyPr>
            <a:normAutofit/>
          </a:bodyPr>
          <a:lstStyle/>
          <a:p>
            <a:r>
              <a:rPr lang="en-GB"/>
              <a:t>Numbers:</a:t>
            </a:r>
          </a:p>
        </p:txBody>
      </p:sp>
      <p:graphicFrame>
        <p:nvGraphicFramePr>
          <p:cNvPr id="22" name="Content Placeholder 2">
            <a:extLst>
              <a:ext uri="{FF2B5EF4-FFF2-40B4-BE49-F238E27FC236}">
                <a16:creationId xmlns:a16="http://schemas.microsoft.com/office/drawing/2014/main" xmlns="" id="{52C2A96B-5CFB-4021-BA05-6656081F303A}"/>
              </a:ext>
            </a:extLst>
          </p:cNvPr>
          <p:cNvGraphicFramePr>
            <a:graphicFrameLocks noGrp="1"/>
          </p:cNvGraphicFramePr>
          <p:nvPr>
            <p:ph idx="1"/>
            <p:extLst>
              <p:ext uri="{D42A27DB-BD31-4B8C-83A1-F6EECF244321}">
                <p14:modId xmlns:p14="http://schemas.microsoft.com/office/powerpoint/2010/main" xmlns="" val="167583158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2800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DFFD6545-E3F2-46C5-8C31-2DB99C91BBDD">
            <a:extLst>
              <a:ext uri="{FF2B5EF4-FFF2-40B4-BE49-F238E27FC236}">
                <a16:creationId xmlns:a16="http://schemas.microsoft.com/office/drawing/2014/main" xmlns="" id="{51E69AFA-AEDA-44CD-B579-CA7012021A80}"/>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xmlns="" val="0"/>
              </a:ext>
            </a:extLst>
          </a:blip>
          <a:srcRect t="5510" b="19505"/>
          <a:stretch/>
        </p:blipFill>
        <p:spPr bwMode="auto">
          <a:xfrm>
            <a:off x="20" y="10"/>
            <a:ext cx="12191980" cy="68566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083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49E6B9AD-9A4A-4060-A52D-A8B6B60D1B01">
            <a:extLst>
              <a:ext uri="{FF2B5EF4-FFF2-40B4-BE49-F238E27FC236}">
                <a16:creationId xmlns:a16="http://schemas.microsoft.com/office/drawing/2014/main" xmlns="" id="{EFA670AA-132B-4DED-A2B9-E74519352B9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409" r="-2"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22539854-BBFE-4F82-8404-03AE1F744654">
            <a:extLst>
              <a:ext uri="{FF2B5EF4-FFF2-40B4-BE49-F238E27FC236}">
                <a16:creationId xmlns:a16="http://schemas.microsoft.com/office/drawing/2014/main" xmlns="" id="{C8182EF5-14EB-4E65-A8FC-A14436DABCE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25" r="8181" b="-3"/>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536A18AA-6384-44C0-9FEB-BF82788D4D59">
            <a:extLst>
              <a:ext uri="{FF2B5EF4-FFF2-40B4-BE49-F238E27FC236}">
                <a16:creationId xmlns:a16="http://schemas.microsoft.com/office/drawing/2014/main" xmlns="" id="{F75EF624-7B64-422E-BBCF-890EE53236C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321" r="2637"/>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EE80C75E-03B1-4CFA-AB91-D690E9921C66">
            <a:extLst>
              <a:ext uri="{FF2B5EF4-FFF2-40B4-BE49-F238E27FC236}">
                <a16:creationId xmlns:a16="http://schemas.microsoft.com/office/drawing/2014/main" xmlns="" id="{38918269-960C-4F58-872A-048A610C7A6C}"/>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1264"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F3632465-0F2D-4DFC-AB4C-A71B06819EC0">
            <a:extLst>
              <a:ext uri="{FF2B5EF4-FFF2-40B4-BE49-F238E27FC236}">
                <a16:creationId xmlns:a16="http://schemas.microsoft.com/office/drawing/2014/main" xmlns="" id="{4B5DA5AC-5069-4FF8-962F-B244C67EA43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9720" r="2" b="2661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300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4DEC6-B5A2-435E-AB18-E95F11769978}"/>
              </a:ext>
            </a:extLst>
          </p:cNvPr>
          <p:cNvSpPr>
            <a:spLocks noGrp="1"/>
          </p:cNvSpPr>
          <p:nvPr>
            <p:ph type="title"/>
          </p:nvPr>
        </p:nvSpPr>
        <p:spPr/>
        <p:txBody>
          <a:bodyPr/>
          <a:lstStyle/>
          <a:p>
            <a:r>
              <a:rPr lang="en-GB" dirty="0"/>
              <a:t>Funding Opportunity </a:t>
            </a:r>
          </a:p>
        </p:txBody>
      </p:sp>
      <p:sp>
        <p:nvSpPr>
          <p:cNvPr id="3" name="Content Placeholder 2">
            <a:extLst>
              <a:ext uri="{FF2B5EF4-FFF2-40B4-BE49-F238E27FC236}">
                <a16:creationId xmlns:a16="http://schemas.microsoft.com/office/drawing/2014/main" xmlns="" id="{0389501A-D71D-4B91-AD18-596D7DEEEF05}"/>
              </a:ext>
            </a:extLst>
          </p:cNvPr>
          <p:cNvSpPr>
            <a:spLocks noGrp="1"/>
          </p:cNvSpPr>
          <p:nvPr>
            <p:ph idx="1"/>
          </p:nvPr>
        </p:nvSpPr>
        <p:spPr/>
        <p:txBody>
          <a:bodyPr>
            <a:normAutofit/>
          </a:bodyPr>
          <a:lstStyle/>
          <a:p>
            <a:r>
              <a:rPr lang="en-GB" dirty="0"/>
              <a:t>Wanda approached </a:t>
            </a:r>
            <a:r>
              <a:rPr lang="en-GB"/>
              <a:t>the Youth Café </a:t>
            </a:r>
            <a:r>
              <a:rPr lang="en-GB" dirty="0"/>
              <a:t>about a pot of funding from Highland council where young people can apply for a grant, and other young people are involved in the decision making as to weather the grant is approved or not.</a:t>
            </a:r>
          </a:p>
          <a:p>
            <a:r>
              <a:rPr lang="en-GB" dirty="0"/>
              <a:t> Young people who are applying for the funding have come up with a wish list:</a:t>
            </a:r>
          </a:p>
          <a:p>
            <a:pPr lvl="1"/>
            <a:r>
              <a:rPr lang="en-GB" dirty="0"/>
              <a:t>A Day at paintball</a:t>
            </a:r>
          </a:p>
          <a:p>
            <a:pPr lvl="1"/>
            <a:r>
              <a:rPr lang="en-GB" dirty="0"/>
              <a:t>Football Coaching </a:t>
            </a:r>
          </a:p>
          <a:p>
            <a:pPr lvl="1"/>
            <a:r>
              <a:rPr lang="en-GB" dirty="0"/>
              <a:t>An intergenerational project</a:t>
            </a:r>
          </a:p>
          <a:p>
            <a:pPr lvl="1"/>
            <a:endParaRPr lang="en-GB" dirty="0"/>
          </a:p>
          <a:p>
            <a:pPr lvl="1"/>
            <a:r>
              <a:rPr lang="en-GB" dirty="0"/>
              <a:t>Young people thought it would be good to cover all age ranges. </a:t>
            </a:r>
          </a:p>
        </p:txBody>
      </p:sp>
    </p:spTree>
    <p:extLst>
      <p:ext uri="{BB962C8B-B14F-4D97-AF65-F5344CB8AC3E}">
        <p14:creationId xmlns:p14="http://schemas.microsoft.com/office/powerpoint/2010/main" xmlns="" val="2203644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9F862-CE49-4A05-84B3-D6BF3B818BE6}"/>
              </a:ext>
            </a:extLst>
          </p:cNvPr>
          <p:cNvSpPr>
            <a:spLocks noGrp="1"/>
          </p:cNvSpPr>
          <p:nvPr>
            <p:ph type="title"/>
          </p:nvPr>
        </p:nvSpPr>
        <p:spPr/>
        <p:txBody>
          <a:bodyPr/>
          <a:lstStyle/>
          <a:p>
            <a:r>
              <a:rPr lang="en-GB" dirty="0"/>
              <a:t>1-1s</a:t>
            </a:r>
          </a:p>
        </p:txBody>
      </p:sp>
      <p:sp>
        <p:nvSpPr>
          <p:cNvPr id="3" name="Content Placeholder 2">
            <a:extLst>
              <a:ext uri="{FF2B5EF4-FFF2-40B4-BE49-F238E27FC236}">
                <a16:creationId xmlns:a16="http://schemas.microsoft.com/office/drawing/2014/main" xmlns="" id="{C52190C4-970D-45CE-A919-0772F13A9A0A}"/>
              </a:ext>
            </a:extLst>
          </p:cNvPr>
          <p:cNvSpPr>
            <a:spLocks noGrp="1"/>
          </p:cNvSpPr>
          <p:nvPr>
            <p:ph idx="1"/>
          </p:nvPr>
        </p:nvSpPr>
        <p:spPr/>
        <p:txBody>
          <a:bodyPr>
            <a:normAutofit fontScale="92500" lnSpcReduction="10000"/>
          </a:bodyPr>
          <a:lstStyle/>
          <a:p>
            <a:r>
              <a:rPr lang="en-GB" dirty="0"/>
              <a:t>Lots of 1-1s this month,</a:t>
            </a:r>
          </a:p>
          <a:p>
            <a:r>
              <a:rPr lang="en-GB" dirty="0"/>
              <a:t>Supporting young people with UNI / College Applications </a:t>
            </a:r>
          </a:p>
          <a:p>
            <a:r>
              <a:rPr lang="en-GB" dirty="0"/>
              <a:t>Supporting to write Personal Statements</a:t>
            </a:r>
          </a:p>
          <a:p>
            <a:r>
              <a:rPr lang="en-GB" dirty="0"/>
              <a:t>Updating Leadership &amp; Saltire Paperwork</a:t>
            </a:r>
          </a:p>
          <a:p>
            <a:r>
              <a:rPr lang="en-GB" dirty="0"/>
              <a:t>Emotional Check-ins  </a:t>
            </a:r>
          </a:p>
          <a:p>
            <a:r>
              <a:rPr lang="en-GB" dirty="0"/>
              <a:t>Baking sessions </a:t>
            </a:r>
          </a:p>
          <a:p>
            <a:r>
              <a:rPr lang="en-GB" dirty="0"/>
              <a:t>Cooking Session </a:t>
            </a:r>
          </a:p>
          <a:p>
            <a:r>
              <a:rPr lang="en-GB" dirty="0"/>
              <a:t>Wanda has been supporting a young person with his biology practical lessons  </a:t>
            </a:r>
          </a:p>
          <a:p>
            <a:r>
              <a:rPr lang="en-GB" dirty="0"/>
              <a:t>Planning session for Cromarty Youth Café </a:t>
            </a:r>
          </a:p>
          <a:p>
            <a:r>
              <a:rPr lang="en-GB" dirty="0"/>
              <a:t>Supporting with Driving Theory Test </a:t>
            </a:r>
          </a:p>
          <a:p>
            <a:endParaRPr lang="en-GB" dirty="0"/>
          </a:p>
        </p:txBody>
      </p:sp>
    </p:spTree>
    <p:extLst>
      <p:ext uri="{BB962C8B-B14F-4D97-AF65-F5344CB8AC3E}">
        <p14:creationId xmlns:p14="http://schemas.microsoft.com/office/powerpoint/2010/main" xmlns="" val="26627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E85EAE31-8917-4AE7-AB65-EA282E71A6E6">
            <a:extLst>
              <a:ext uri="{FF2B5EF4-FFF2-40B4-BE49-F238E27FC236}">
                <a16:creationId xmlns:a16="http://schemas.microsoft.com/office/drawing/2014/main" xmlns="" id="{C35A5252-7C48-42DA-A9E9-972A76FA69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5955" y="1276971"/>
            <a:ext cx="4173764" cy="3130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214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62F89-9755-44C7-9113-498F4B4858FF}"/>
              </a:ext>
            </a:extLst>
          </p:cNvPr>
          <p:cNvSpPr>
            <a:spLocks noGrp="1"/>
          </p:cNvSpPr>
          <p:nvPr>
            <p:ph type="title"/>
          </p:nvPr>
        </p:nvSpPr>
        <p:spPr/>
        <p:txBody>
          <a:bodyPr/>
          <a:lstStyle/>
          <a:p>
            <a:r>
              <a:rPr lang="en-GB" dirty="0"/>
              <a:t>Young Scot Awards </a:t>
            </a:r>
          </a:p>
        </p:txBody>
      </p:sp>
      <p:sp>
        <p:nvSpPr>
          <p:cNvPr id="3" name="Content Placeholder 2">
            <a:extLst>
              <a:ext uri="{FF2B5EF4-FFF2-40B4-BE49-F238E27FC236}">
                <a16:creationId xmlns:a16="http://schemas.microsoft.com/office/drawing/2014/main" xmlns="" id="{199B16DF-F26A-4B20-837D-459B3AA8CD36}"/>
              </a:ext>
            </a:extLst>
          </p:cNvPr>
          <p:cNvSpPr>
            <a:spLocks noGrp="1"/>
          </p:cNvSpPr>
          <p:nvPr>
            <p:ph idx="1"/>
          </p:nvPr>
        </p:nvSpPr>
        <p:spPr/>
        <p:txBody>
          <a:bodyPr/>
          <a:lstStyle/>
          <a:p>
            <a:r>
              <a:rPr lang="en-GB" dirty="0"/>
              <a:t>Wanda has nominated 3 young people for Young Scot Awards </a:t>
            </a:r>
          </a:p>
          <a:p>
            <a:r>
              <a:rPr lang="en-GB" dirty="0"/>
              <a:t>These young people have continue to supporting and giving an outstanding contribution  to Youth Work and the wider community.</a:t>
            </a:r>
          </a:p>
          <a:p>
            <a:r>
              <a:rPr lang="en-GB" dirty="0"/>
              <a:t>The awards ceremony is down in Edinburgh in April </a:t>
            </a:r>
          </a:p>
          <a:p>
            <a:r>
              <a:rPr lang="en-GB" dirty="0"/>
              <a:t>John Munro has been invited to attend the celebration as he was our finalist last year, as we nominated him </a:t>
            </a:r>
          </a:p>
          <a:p>
            <a:endParaRPr lang="en-GB" dirty="0"/>
          </a:p>
          <a:p>
            <a:endParaRPr lang="en-GB" dirty="0"/>
          </a:p>
        </p:txBody>
      </p:sp>
    </p:spTree>
    <p:extLst>
      <p:ext uri="{BB962C8B-B14F-4D97-AF65-F5344CB8AC3E}">
        <p14:creationId xmlns:p14="http://schemas.microsoft.com/office/powerpoint/2010/main" xmlns="" val="121012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76518-FCE6-40AC-957D-E517F24877B4}"/>
              </a:ext>
            </a:extLst>
          </p:cNvPr>
          <p:cNvSpPr>
            <a:spLocks noGrp="1"/>
          </p:cNvSpPr>
          <p:nvPr>
            <p:ph type="title"/>
          </p:nvPr>
        </p:nvSpPr>
        <p:spPr>
          <a:xfrm>
            <a:off x="686834" y="1153572"/>
            <a:ext cx="3676444" cy="4461163"/>
          </a:xfrm>
        </p:spPr>
        <p:txBody>
          <a:bodyPr>
            <a:normAutofit/>
          </a:bodyPr>
          <a:lstStyle/>
          <a:p>
            <a:r>
              <a:rPr lang="en-GB" dirty="0">
                <a:solidFill>
                  <a:srgbClr val="FFFFFF"/>
                </a:solidFill>
              </a:rPr>
              <a:t>Participation Forums</a:t>
            </a:r>
          </a:p>
        </p:txBody>
      </p:sp>
      <p:sp>
        <p:nvSpPr>
          <p:cNvPr id="3" name="Content Placeholder 2">
            <a:extLst>
              <a:ext uri="{FF2B5EF4-FFF2-40B4-BE49-F238E27FC236}">
                <a16:creationId xmlns:a16="http://schemas.microsoft.com/office/drawing/2014/main" xmlns="" id="{D99E0855-DA17-41C4-A11A-DEAF3EBC68D7}"/>
              </a:ext>
            </a:extLst>
          </p:cNvPr>
          <p:cNvSpPr>
            <a:spLocks noGrp="1"/>
          </p:cNvSpPr>
          <p:nvPr>
            <p:ph idx="1"/>
          </p:nvPr>
        </p:nvSpPr>
        <p:spPr>
          <a:xfrm>
            <a:off x="4447308" y="591344"/>
            <a:ext cx="6906491" cy="5585619"/>
          </a:xfrm>
        </p:spPr>
        <p:txBody>
          <a:bodyPr anchor="ctr">
            <a:normAutofit/>
          </a:bodyPr>
          <a:lstStyle/>
          <a:p>
            <a:r>
              <a:rPr lang="en-GB" dirty="0"/>
              <a:t>Over the last month Young people Contunited to participate at these forum below</a:t>
            </a:r>
          </a:p>
          <a:p>
            <a:pPr lvl="1"/>
            <a:r>
              <a:rPr lang="en-GB" dirty="0"/>
              <a:t>Cromarty &amp; District Community Council x 2 Youth Reps attending pre meeting to discuss  items to be brought up at the main meeting </a:t>
            </a:r>
          </a:p>
          <a:p>
            <a:pPr lvl="1"/>
            <a:r>
              <a:rPr lang="en-GB" dirty="0"/>
              <a:t>Cromarty Community Rowing Club x 2 snr youth reps &amp; x3 jnrs reps who are being trained up for when the snrs move on. </a:t>
            </a:r>
          </a:p>
          <a:p>
            <a:pPr lvl="1"/>
            <a:r>
              <a:rPr lang="en-GB" dirty="0"/>
              <a:t>Highland Youth Parliament  x2 Youth Reps </a:t>
            </a:r>
          </a:p>
          <a:p>
            <a:pPr lvl="1"/>
            <a:r>
              <a:rPr lang="en-GB" dirty="0"/>
              <a:t>Northern Alliance  x 1 Youth Rep </a:t>
            </a:r>
          </a:p>
          <a:p>
            <a:pPr lvl="1"/>
            <a:r>
              <a:rPr lang="en-GB" dirty="0"/>
              <a:t>Equalities and Diversity group  </a:t>
            </a:r>
          </a:p>
        </p:txBody>
      </p:sp>
    </p:spTree>
    <p:extLst>
      <p:ext uri="{BB962C8B-B14F-4D97-AF65-F5344CB8AC3E}">
        <p14:creationId xmlns:p14="http://schemas.microsoft.com/office/powerpoint/2010/main" xmlns="" val="205615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ED510-E4E7-4607-846F-3F8EE3C411E5}"/>
              </a:ext>
            </a:extLst>
          </p:cNvPr>
          <p:cNvSpPr>
            <a:spLocks noGrp="1"/>
          </p:cNvSpPr>
          <p:nvPr>
            <p:ph type="title"/>
          </p:nvPr>
        </p:nvSpPr>
        <p:spPr>
          <a:xfrm>
            <a:off x="586478" y="1683756"/>
            <a:ext cx="4074974" cy="2396359"/>
          </a:xfrm>
        </p:spPr>
        <p:txBody>
          <a:bodyPr anchor="b">
            <a:normAutofit/>
          </a:bodyPr>
          <a:lstStyle/>
          <a:p>
            <a:pPr algn="ctr"/>
            <a:r>
              <a:rPr lang="en-GB" sz="4000" dirty="0">
                <a:solidFill>
                  <a:srgbClr val="FFFFFF"/>
                </a:solidFill>
              </a:rPr>
              <a:t>Wider Achievement </a:t>
            </a:r>
          </a:p>
        </p:txBody>
      </p:sp>
      <p:graphicFrame>
        <p:nvGraphicFramePr>
          <p:cNvPr id="5" name="Content Placeholder 2">
            <a:extLst>
              <a:ext uri="{FF2B5EF4-FFF2-40B4-BE49-F238E27FC236}">
                <a16:creationId xmlns:a16="http://schemas.microsoft.com/office/drawing/2014/main" xmlns="" id="{77B788D8-42D7-41DF-BCD7-71CD3DEE06BC}"/>
              </a:ext>
            </a:extLst>
          </p:cNvPr>
          <p:cNvGraphicFramePr>
            <a:graphicFrameLocks noGrp="1"/>
          </p:cNvGraphicFramePr>
          <p:nvPr>
            <p:ph idx="1"/>
            <p:extLst>
              <p:ext uri="{D42A27DB-BD31-4B8C-83A1-F6EECF244321}">
                <p14:modId xmlns:p14="http://schemas.microsoft.com/office/powerpoint/2010/main" xmlns="" val="29242333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781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4148E-1630-4E79-A4FC-1BEBB96B6883}"/>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Indoor Rowing </a:t>
            </a:r>
          </a:p>
        </p:txBody>
      </p:sp>
      <p:graphicFrame>
        <p:nvGraphicFramePr>
          <p:cNvPr id="5" name="Content Placeholder 2">
            <a:extLst>
              <a:ext uri="{FF2B5EF4-FFF2-40B4-BE49-F238E27FC236}">
                <a16:creationId xmlns:a16="http://schemas.microsoft.com/office/drawing/2014/main" xmlns="" id="{7672E9E9-69DC-4027-A569-34A1B326A352}"/>
              </a:ext>
            </a:extLst>
          </p:cNvPr>
          <p:cNvGraphicFramePr>
            <a:graphicFrameLocks noGrp="1"/>
          </p:cNvGraphicFramePr>
          <p:nvPr>
            <p:ph idx="1"/>
            <p:extLst>
              <p:ext uri="{D42A27DB-BD31-4B8C-83A1-F6EECF244321}">
                <p14:modId xmlns:p14="http://schemas.microsoft.com/office/powerpoint/2010/main" xmlns="" val="15734089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326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08777040-B633-4F3D-9F19-C9221D59AB69" descr="A person sitting on a bench&#10;&#10;Description automatically generated with low confidence">
            <a:extLst>
              <a:ext uri="{FF2B5EF4-FFF2-40B4-BE49-F238E27FC236}">
                <a16:creationId xmlns:a16="http://schemas.microsoft.com/office/drawing/2014/main" xmlns="" id="{55C9FE41-66A8-4369-AC1A-20A3886F09F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84632"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2A71A61D-DF48-4E66-AD3C-DC5A44606075">
            <a:extLst>
              <a:ext uri="{FF2B5EF4-FFF2-40B4-BE49-F238E27FC236}">
                <a16:creationId xmlns:a16="http://schemas.microsoft.com/office/drawing/2014/main" xmlns="" id="{AD0DF441-A905-4ED9-BC9B-7067B357652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54631"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097622A6-EDCD-4FBC-B6E7-2C2A9E4F9A4A">
            <a:extLst>
              <a:ext uri="{FF2B5EF4-FFF2-40B4-BE49-F238E27FC236}">
                <a16:creationId xmlns:a16="http://schemas.microsoft.com/office/drawing/2014/main" xmlns="" id="{B2439481-D608-4E5E-965C-C113695AC4A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235726"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08E5CD74-E126-4ABC-B5DD-6641625706B8" descr="A person sitting on the floor&#10;&#10;Description automatically generated with medium confidence">
            <a:extLst>
              <a:ext uri="{FF2B5EF4-FFF2-40B4-BE49-F238E27FC236}">
                <a16:creationId xmlns:a16="http://schemas.microsoft.com/office/drawing/2014/main" xmlns="" id="{BD4B4442-5F1E-4C7D-AA5E-7F2FE008B58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9120662"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765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C0923-CE1F-424B-988A-449C6494029E}"/>
              </a:ext>
            </a:extLst>
          </p:cNvPr>
          <p:cNvSpPr>
            <a:spLocks noGrp="1"/>
          </p:cNvSpPr>
          <p:nvPr>
            <p:ph type="title"/>
          </p:nvPr>
        </p:nvSpPr>
        <p:spPr/>
        <p:txBody>
          <a:bodyPr/>
          <a:lstStyle/>
          <a:p>
            <a:r>
              <a:rPr lang="en-GB" dirty="0"/>
              <a:t>Well Wishes Project </a:t>
            </a:r>
          </a:p>
        </p:txBody>
      </p:sp>
      <p:sp>
        <p:nvSpPr>
          <p:cNvPr id="3" name="Content Placeholder 2">
            <a:extLst>
              <a:ext uri="{FF2B5EF4-FFF2-40B4-BE49-F238E27FC236}">
                <a16:creationId xmlns:a16="http://schemas.microsoft.com/office/drawing/2014/main" xmlns="" id="{9B2D503D-DEAE-459F-948E-6568341887BD}"/>
              </a:ext>
            </a:extLst>
          </p:cNvPr>
          <p:cNvSpPr>
            <a:spLocks noGrp="1"/>
          </p:cNvSpPr>
          <p:nvPr>
            <p:ph idx="1"/>
          </p:nvPr>
        </p:nvSpPr>
        <p:spPr/>
        <p:txBody>
          <a:bodyPr>
            <a:normAutofit lnSpcReduction="10000"/>
          </a:bodyPr>
          <a:lstStyle/>
          <a:p>
            <a:r>
              <a:rPr lang="en-GB" dirty="0"/>
              <a:t>Well Wishes is a mindful craft activity based on the tradition of healing ‘Clootie Wells’.  (This has is quite a topical subject on social media after someone clearing the clootie-well at Munlochy)</a:t>
            </a:r>
          </a:p>
          <a:p>
            <a:r>
              <a:rPr lang="en-GB" dirty="0"/>
              <a:t>They will go on display in Inverness Museum and Art Gallery in April as part of their Health, Wealth and Happiness exhibition, </a:t>
            </a:r>
          </a:p>
          <a:p>
            <a:r>
              <a:rPr lang="en-GB" dirty="0"/>
              <a:t>Then will be composted, reflecting the tying of cloths at healing wells – decay of the fabric represents fulfilment of the wish.</a:t>
            </a:r>
          </a:p>
          <a:p>
            <a:r>
              <a:rPr lang="en-US" dirty="0"/>
              <a:t>Then young people learnt how to create a fabric braid.</a:t>
            </a:r>
          </a:p>
          <a:p>
            <a:r>
              <a:rPr lang="en-GB" dirty="0"/>
              <a:t>Each person was given 3 leaves- </a:t>
            </a:r>
          </a:p>
          <a:p>
            <a:pPr lvl="1"/>
            <a:r>
              <a:rPr lang="en-GB" dirty="0"/>
              <a:t>One for display in the </a:t>
            </a:r>
            <a:r>
              <a:rPr lang="en-US" dirty="0"/>
              <a:t>Inverness Museum and Art Gallery </a:t>
            </a:r>
          </a:p>
          <a:p>
            <a:pPr lvl="1"/>
            <a:r>
              <a:rPr lang="en-US" dirty="0"/>
              <a:t>One for display in the Youth Work Classroom in Fortrose Academy </a:t>
            </a:r>
          </a:p>
          <a:p>
            <a:pPr lvl="1"/>
            <a:r>
              <a:rPr lang="en-US" dirty="0"/>
              <a:t>One for the young person to take home</a:t>
            </a:r>
          </a:p>
          <a:p>
            <a:endParaRPr lang="en-GB" dirty="0"/>
          </a:p>
        </p:txBody>
      </p:sp>
    </p:spTree>
    <p:extLst>
      <p:ext uri="{BB962C8B-B14F-4D97-AF65-F5344CB8AC3E}">
        <p14:creationId xmlns:p14="http://schemas.microsoft.com/office/powerpoint/2010/main" xmlns="" val="284029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6624D-A836-44A2-9443-B557D35C25DE}"/>
              </a:ext>
            </a:extLst>
          </p:cNvPr>
          <p:cNvSpPr>
            <a:spLocks noGrp="1"/>
          </p:cNvSpPr>
          <p:nvPr>
            <p:ph type="ctrTitle"/>
          </p:nvPr>
        </p:nvSpPr>
        <p:spPr/>
        <p:txBody>
          <a:bodyPr/>
          <a:lstStyle/>
          <a:p>
            <a:r>
              <a:rPr lang="en-GB" dirty="0"/>
              <a:t>Thank you for taking the time to read this report. </a:t>
            </a:r>
          </a:p>
        </p:txBody>
      </p:sp>
      <p:sp>
        <p:nvSpPr>
          <p:cNvPr id="3" name="Subtitle 2">
            <a:extLst>
              <a:ext uri="{FF2B5EF4-FFF2-40B4-BE49-F238E27FC236}">
                <a16:creationId xmlns:a16="http://schemas.microsoft.com/office/drawing/2014/main" xmlns="" id="{ADF0C1EE-D507-411F-BDE7-4C5B0D15FA47}"/>
              </a:ext>
            </a:extLst>
          </p:cNvPr>
          <p:cNvSpPr>
            <a:spLocks noGrp="1"/>
          </p:cNvSpPr>
          <p:nvPr>
            <p:ph type="subTitle" idx="1"/>
          </p:nvPr>
        </p:nvSpPr>
        <p:spPr>
          <a:xfrm>
            <a:off x="1154955" y="4777380"/>
            <a:ext cx="8825658" cy="1533968"/>
          </a:xfrm>
        </p:spPr>
        <p:txBody>
          <a:bodyPr>
            <a:normAutofit/>
          </a:bodyPr>
          <a:lstStyle/>
          <a:p>
            <a:pPr algn="ctr"/>
            <a:r>
              <a:rPr lang="en-GB" dirty="0"/>
              <a:t>To keep up to date with what we are doing please visit our Facebook Page:</a:t>
            </a:r>
          </a:p>
          <a:p>
            <a:pPr algn="ctr"/>
            <a:r>
              <a:rPr lang="en-US" dirty="0">
                <a:hlinkClick r:id="rId2"/>
              </a:rPr>
              <a:t>Cromarty Youth Cafe - Home | Facebook</a:t>
            </a:r>
            <a:r>
              <a:rPr lang="en-US" dirty="0"/>
              <a:t> </a:t>
            </a:r>
            <a:endParaRPr lang="en-GB" dirty="0"/>
          </a:p>
        </p:txBody>
      </p:sp>
    </p:spTree>
    <p:extLst>
      <p:ext uri="{BB962C8B-B14F-4D97-AF65-F5344CB8AC3E}">
        <p14:creationId xmlns:p14="http://schemas.microsoft.com/office/powerpoint/2010/main" xmlns="" val="258211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19FF1B6D-6BEB-444E-B2BB-A8BDE958FD17">
            <a:extLst>
              <a:ext uri="{FF2B5EF4-FFF2-40B4-BE49-F238E27FC236}">
                <a16:creationId xmlns:a16="http://schemas.microsoft.com/office/drawing/2014/main" xmlns="" id="{1DC2494D-0554-431B-8AA0-48F0C8CCE5C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1406"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FA015E7E-21B2-4D5D-806D-70BE0D3C1D28">
            <a:extLst>
              <a:ext uri="{FF2B5EF4-FFF2-40B4-BE49-F238E27FC236}">
                <a16:creationId xmlns:a16="http://schemas.microsoft.com/office/drawing/2014/main" xmlns="" id="{CBFB341C-9311-4DF9-AFAC-A72C6B2FF0F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73" r="8833" b="-3"/>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FA62FA5E-EF17-43EA-8063-44BB6FE8B8A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21359" b="600"/>
          <a:stretch/>
        </p:blipFill>
        <p:spPr>
          <a:xfrm rot="5400000">
            <a:off x="2672502" y="1421976"/>
            <a:ext cx="6858000" cy="4014047"/>
          </a:xfrm>
          <a:prstGeom prst="rect">
            <a:avLst/>
          </a:prstGeom>
        </p:spPr>
      </p:pic>
      <p:pic>
        <p:nvPicPr>
          <p:cNvPr id="5" name="Picture 4">
            <a:extLst>
              <a:ext uri="{FF2B5EF4-FFF2-40B4-BE49-F238E27FC236}">
                <a16:creationId xmlns:a16="http://schemas.microsoft.com/office/drawing/2014/main" xmlns="" id="{C2BF8CB9-6BB1-4D5F-80A2-EFBA45A18CA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8828" r="-3" b="27782"/>
          <a:stretch/>
        </p:blipFill>
        <p:spPr>
          <a:xfrm>
            <a:off x="8188960" y="10"/>
            <a:ext cx="4003039" cy="3383270"/>
          </a:xfrm>
          <a:prstGeom prst="rect">
            <a:avLst/>
          </a:prstGeom>
        </p:spPr>
      </p:pic>
      <p:pic>
        <p:nvPicPr>
          <p:cNvPr id="7" name="Picture 6" descr="A picture containing text, person, child, indoor&#10;&#10;Description automatically generated">
            <a:extLst>
              <a:ext uri="{FF2B5EF4-FFF2-40B4-BE49-F238E27FC236}">
                <a16:creationId xmlns:a16="http://schemas.microsoft.com/office/drawing/2014/main" xmlns="" id="{E0EFCD69-DF5C-4AB1-9BBA-6BDBA4362A8B}"/>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11108" r="2" b="25225"/>
          <a:stretch/>
        </p:blipFill>
        <p:spPr>
          <a:xfrm>
            <a:off x="8199966" y="3469102"/>
            <a:ext cx="3992034" cy="3388893"/>
          </a:xfrm>
          <a:prstGeom prst="rect">
            <a:avLst/>
          </a:prstGeom>
        </p:spPr>
      </p:pic>
    </p:spTree>
    <p:extLst>
      <p:ext uri="{BB962C8B-B14F-4D97-AF65-F5344CB8AC3E}">
        <p14:creationId xmlns:p14="http://schemas.microsoft.com/office/powerpoint/2010/main" xmlns="" val="315870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41200-2345-4F44-9241-BD34AB9BB7C8}"/>
              </a:ext>
            </a:extLst>
          </p:cNvPr>
          <p:cNvSpPr>
            <a:spLocks noGrp="1"/>
          </p:cNvSpPr>
          <p:nvPr>
            <p:ph type="title"/>
          </p:nvPr>
        </p:nvSpPr>
        <p:spPr>
          <a:xfrm>
            <a:off x="838200" y="696307"/>
            <a:ext cx="5257800" cy="2351693"/>
          </a:xfrm>
        </p:spPr>
        <p:txBody>
          <a:bodyPr>
            <a:normAutofit/>
          </a:bodyPr>
          <a:lstStyle/>
          <a:p>
            <a:r>
              <a:rPr lang="en-GB" dirty="0"/>
              <a:t>Resilience in Your Community Final Session / Evaluation</a:t>
            </a:r>
          </a:p>
        </p:txBody>
      </p:sp>
      <p:sp>
        <p:nvSpPr>
          <p:cNvPr id="3" name="Content Placeholder 2">
            <a:extLst>
              <a:ext uri="{FF2B5EF4-FFF2-40B4-BE49-F238E27FC236}">
                <a16:creationId xmlns:a16="http://schemas.microsoft.com/office/drawing/2014/main" xmlns="" id="{5F3E2A5D-1B20-44CC-B3D5-741AFA0A32FF}"/>
              </a:ext>
            </a:extLst>
          </p:cNvPr>
          <p:cNvSpPr>
            <a:spLocks noGrp="1"/>
          </p:cNvSpPr>
          <p:nvPr>
            <p:ph idx="1"/>
          </p:nvPr>
        </p:nvSpPr>
        <p:spPr>
          <a:xfrm>
            <a:off x="838200" y="3171423"/>
            <a:ext cx="5257800" cy="2957665"/>
          </a:xfrm>
        </p:spPr>
        <p:txBody>
          <a:bodyPr>
            <a:normAutofit/>
          </a:bodyPr>
          <a:lstStyle/>
          <a:p>
            <a:r>
              <a:rPr lang="en-GB" sz="1800"/>
              <a:t>At this session young people were asked to give their feedback on the project.</a:t>
            </a:r>
          </a:p>
          <a:p>
            <a:r>
              <a:rPr lang="en-GB" sz="1800"/>
              <a:t>Young People were given post it notes to write down their answers anonymously </a:t>
            </a:r>
          </a:p>
        </p:txBody>
      </p:sp>
      <p:pic>
        <p:nvPicPr>
          <p:cNvPr id="2050" name="2435D463-7DDE-4FE8-B2FE-63270448E05E">
            <a:extLst>
              <a:ext uri="{FF2B5EF4-FFF2-40B4-BE49-F238E27FC236}">
                <a16:creationId xmlns:a16="http://schemas.microsoft.com/office/drawing/2014/main" xmlns="" id="{44CECF86-E7EC-40A8-A7BF-1DBED5BFDC8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340" r="-1" b="16996"/>
          <a:stretch/>
        </p:blipFill>
        <p:spPr bwMode="auto">
          <a:xfrm>
            <a:off x="6477000" y="-36760"/>
            <a:ext cx="5722070" cy="34616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DB482608-98FD-4F27-B7E3-5DE281A0E7DD">
            <a:extLst>
              <a:ext uri="{FF2B5EF4-FFF2-40B4-BE49-F238E27FC236}">
                <a16:creationId xmlns:a16="http://schemas.microsoft.com/office/drawing/2014/main" xmlns="" id="{718DD31E-EF48-4D52-96FE-BE47C4E545B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19336"/>
          <a:stretch/>
        </p:blipFill>
        <p:spPr bwMode="auto">
          <a:xfrm>
            <a:off x="6477000" y="3396303"/>
            <a:ext cx="5722070" cy="34616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757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568A7-5E4B-4DE3-ACDE-C916D7CD08FD}"/>
              </a:ext>
            </a:extLst>
          </p:cNvPr>
          <p:cNvSpPr>
            <a:spLocks noGrp="1"/>
          </p:cNvSpPr>
          <p:nvPr>
            <p:ph type="title"/>
          </p:nvPr>
        </p:nvSpPr>
        <p:spPr/>
        <p:txBody>
          <a:bodyPr/>
          <a:lstStyle/>
          <a:p>
            <a:r>
              <a:rPr lang="en-GB" dirty="0"/>
              <a:t>Resilience Evaluation Comment from Young People </a:t>
            </a:r>
          </a:p>
        </p:txBody>
      </p:sp>
      <p:sp>
        <p:nvSpPr>
          <p:cNvPr id="3" name="Content Placeholder 2">
            <a:extLst>
              <a:ext uri="{FF2B5EF4-FFF2-40B4-BE49-F238E27FC236}">
                <a16:creationId xmlns:a16="http://schemas.microsoft.com/office/drawing/2014/main" xmlns="" id="{2766B258-9DBB-4F31-A373-8CE6AF27730B}"/>
              </a:ext>
            </a:extLst>
          </p:cNvPr>
          <p:cNvSpPr>
            <a:spLocks noGrp="1"/>
          </p:cNvSpPr>
          <p:nvPr>
            <p:ph sz="half" idx="1"/>
          </p:nvPr>
        </p:nvSpPr>
        <p:spPr>
          <a:xfrm>
            <a:off x="188913" y="2056092"/>
            <a:ext cx="3587958" cy="4702517"/>
          </a:xfrm>
        </p:spPr>
        <p:txBody>
          <a:bodyPr>
            <a:normAutofit fontScale="92500" lnSpcReduction="20000"/>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What I liked and why:</a:t>
            </a: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Doing the activities and answering questions, I felt involved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liked the social pressures and friendships because they were the ones where I gathered most useful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liked learning about what resilience is and I also liked the making decisions about our futures.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liked the toothpaste exercise and the way the course was run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liked the toothpaste exercise as it was a good example to show what is out you can’t take back</a:t>
            </a:r>
            <a:endParaRPr lang="en-GB" dirty="0"/>
          </a:p>
        </p:txBody>
      </p:sp>
      <p:sp>
        <p:nvSpPr>
          <p:cNvPr id="4" name="Content Placeholder 3">
            <a:extLst>
              <a:ext uri="{FF2B5EF4-FFF2-40B4-BE49-F238E27FC236}">
                <a16:creationId xmlns:a16="http://schemas.microsoft.com/office/drawing/2014/main" xmlns="" id="{834F6217-F525-4672-AD73-E7D17AE7A5D4}"/>
              </a:ext>
            </a:extLst>
          </p:cNvPr>
          <p:cNvSpPr>
            <a:spLocks noGrp="1"/>
          </p:cNvSpPr>
          <p:nvPr>
            <p:ph sz="half" idx="2"/>
          </p:nvPr>
        </p:nvSpPr>
        <p:spPr>
          <a:xfrm>
            <a:off x="3959087" y="1934713"/>
            <a:ext cx="3445566" cy="4702517"/>
          </a:xfrm>
        </p:spPr>
        <p:txBody>
          <a:bodyPr>
            <a:normAutofit fontScale="92500" lnSpcReduction="20000"/>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What I didn’t like and why:</a:t>
            </a: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didn’t like the managing studies because it was not helpful to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don’t mind writing stuff, but I don’t like writing stuff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PowerPoint information because I prefer doing stuff not listening to stuff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didn’t like the stuff on managing studies because I do not have exams yet.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liked all of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did not like the exam stuff as I am not doing exams right now, but I can see how it might help me in the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3">
            <a:extLst>
              <a:ext uri="{FF2B5EF4-FFF2-40B4-BE49-F238E27FC236}">
                <a16:creationId xmlns:a16="http://schemas.microsoft.com/office/drawing/2014/main" xmlns="" id="{7DC42DC7-52D2-4CBC-9886-3759DD0A02DB}"/>
              </a:ext>
            </a:extLst>
          </p:cNvPr>
          <p:cNvSpPr txBox="1">
            <a:spLocks/>
          </p:cNvSpPr>
          <p:nvPr/>
        </p:nvSpPr>
        <p:spPr>
          <a:xfrm>
            <a:off x="7924800" y="1911574"/>
            <a:ext cx="4396341" cy="42002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endParaRPr lang="en-GB" dirty="0"/>
          </a:p>
        </p:txBody>
      </p:sp>
      <p:sp>
        <p:nvSpPr>
          <p:cNvPr id="6" name="Content Placeholder 3">
            <a:extLst>
              <a:ext uri="{FF2B5EF4-FFF2-40B4-BE49-F238E27FC236}">
                <a16:creationId xmlns:a16="http://schemas.microsoft.com/office/drawing/2014/main" xmlns="" id="{02F36453-24AF-4665-9A92-0832B4513DF5}"/>
              </a:ext>
            </a:extLst>
          </p:cNvPr>
          <p:cNvSpPr txBox="1">
            <a:spLocks/>
          </p:cNvSpPr>
          <p:nvPr/>
        </p:nvSpPr>
        <p:spPr>
          <a:xfrm>
            <a:off x="7404652" y="1812183"/>
            <a:ext cx="3906077" cy="470251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Suggestions to improve or remove:</a:t>
            </a: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think you could take out the stuff about managing studies and improve the session on making decisions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think there could be more on managing social pressures and friendships as they are beneficial life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it was a small group, I felt pressured to speak, which I didn’t like. I think you could ask if people would like to comment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could be improved by making the sessions shorter as they were a bit long for me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activities and less talking</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Tree>
    <p:extLst>
      <p:ext uri="{BB962C8B-B14F-4D97-AF65-F5344CB8AC3E}">
        <p14:creationId xmlns:p14="http://schemas.microsoft.com/office/powerpoint/2010/main" xmlns="" val="285772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D70F07-44B0-4BD7-B27C-E264B3F1EE04}"/>
              </a:ext>
            </a:extLst>
          </p:cNvPr>
          <p:cNvSpPr>
            <a:spLocks noGrp="1"/>
          </p:cNvSpPr>
          <p:nvPr>
            <p:ph type="title"/>
          </p:nvPr>
        </p:nvSpPr>
        <p:spPr>
          <a:xfrm>
            <a:off x="648931" y="629266"/>
            <a:ext cx="4166510" cy="1622321"/>
          </a:xfrm>
        </p:spPr>
        <p:txBody>
          <a:bodyPr>
            <a:normAutofit/>
          </a:bodyPr>
          <a:lstStyle/>
          <a:p>
            <a:r>
              <a:rPr lang="en-GB">
                <a:solidFill>
                  <a:srgbClr val="EBEBEB"/>
                </a:solidFill>
              </a:rPr>
              <a:t>Mikey’s Line Ambassadors </a:t>
            </a:r>
          </a:p>
        </p:txBody>
      </p:sp>
      <p:sp>
        <p:nvSpPr>
          <p:cNvPr id="73" name="Freeform 31">
            <a:extLst>
              <a:ext uri="{FF2B5EF4-FFF2-40B4-BE49-F238E27FC236}">
                <a16:creationId xmlns:a16="http://schemas.microsoft.com/office/drawing/2014/main" xmlns=""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xmlns=""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F77EFA6C-1FE6-410E-878E-E50F8993AE81">
            <a:extLst>
              <a:ext uri="{FF2B5EF4-FFF2-40B4-BE49-F238E27FC236}">
                <a16:creationId xmlns:a16="http://schemas.microsoft.com/office/drawing/2014/main" xmlns="" id="{7F29F84A-C355-4613-9D71-E920D113E1C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093992" y="1385290"/>
            <a:ext cx="5449889" cy="4087416"/>
          </a:xfrm>
          <a:prstGeom prst="rect">
            <a:avLst/>
          </a:prstGeom>
          <a:noFill/>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Rectangle 76">
            <a:extLst>
              <a:ext uri="{FF2B5EF4-FFF2-40B4-BE49-F238E27FC236}">
                <a16:creationId xmlns:a16="http://schemas.microsoft.com/office/drawing/2014/main" xmlns=""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602B0413-EB95-4F06-A2EB-D70EEA46955D}"/>
              </a:ext>
            </a:extLst>
          </p:cNvPr>
          <p:cNvSpPr>
            <a:spLocks noGrp="1"/>
          </p:cNvSpPr>
          <p:nvPr>
            <p:ph idx="1"/>
          </p:nvPr>
        </p:nvSpPr>
        <p:spPr>
          <a:xfrm>
            <a:off x="648931" y="2438400"/>
            <a:ext cx="4166509" cy="3785419"/>
          </a:xfrm>
        </p:spPr>
        <p:txBody>
          <a:bodyPr>
            <a:normAutofit/>
          </a:bodyPr>
          <a:lstStyle/>
          <a:p>
            <a:r>
              <a:rPr lang="en-GB" dirty="0">
                <a:solidFill>
                  <a:srgbClr val="EBEBEB"/>
                </a:solidFill>
              </a:rPr>
              <a:t>4 of our young Saltire volunteers have become Mikey’s Line ambassadors </a:t>
            </a:r>
          </a:p>
          <a:p>
            <a:r>
              <a:rPr lang="en-GB" dirty="0">
                <a:solidFill>
                  <a:srgbClr val="EBEBEB"/>
                </a:solidFill>
              </a:rPr>
              <a:t>The girls have been organising virtual assemblies, presentation and are working on lots of plans for going forward to help raise awareness of mental health.</a:t>
            </a:r>
          </a:p>
          <a:p>
            <a:endParaRPr lang="en-GB" dirty="0">
              <a:solidFill>
                <a:srgbClr val="EBEBEB"/>
              </a:solidFill>
            </a:endParaRPr>
          </a:p>
        </p:txBody>
      </p:sp>
    </p:spTree>
    <p:extLst>
      <p:ext uri="{BB962C8B-B14F-4D97-AF65-F5344CB8AC3E}">
        <p14:creationId xmlns:p14="http://schemas.microsoft.com/office/powerpoint/2010/main" xmlns="" val="243239012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D437-32EB-4C67-8878-D4DC0E524FDA}"/>
              </a:ext>
            </a:extLst>
          </p:cNvPr>
          <p:cNvSpPr>
            <a:spLocks noGrp="1"/>
          </p:cNvSpPr>
          <p:nvPr>
            <p:ph type="title"/>
          </p:nvPr>
        </p:nvSpPr>
        <p:spPr/>
        <p:txBody>
          <a:bodyPr/>
          <a:lstStyle/>
          <a:p>
            <a:r>
              <a:rPr lang="en-GB" dirty="0"/>
              <a:t>	     Partnership Work with CFINE</a:t>
            </a:r>
          </a:p>
        </p:txBody>
      </p:sp>
      <p:sp>
        <p:nvSpPr>
          <p:cNvPr id="6" name="Content Placeholder 5">
            <a:extLst>
              <a:ext uri="{FF2B5EF4-FFF2-40B4-BE49-F238E27FC236}">
                <a16:creationId xmlns:a16="http://schemas.microsoft.com/office/drawing/2014/main" xmlns="" id="{7B9D419D-5014-4A54-AAA2-884BA1C41022}"/>
              </a:ext>
            </a:extLst>
          </p:cNvPr>
          <p:cNvSpPr>
            <a:spLocks noGrp="1"/>
          </p:cNvSpPr>
          <p:nvPr>
            <p:ph idx="1"/>
          </p:nvPr>
        </p:nvSpPr>
        <p:spPr/>
        <p:txBody>
          <a:bodyPr>
            <a:normAutofit/>
          </a:bodyPr>
          <a:lstStyle/>
          <a:p>
            <a:r>
              <a:rPr lang="en-GB" dirty="0"/>
              <a:t>C Fine is a charity based in Aberdeen who donated pallets of food to community groups.</a:t>
            </a:r>
          </a:p>
          <a:p>
            <a:r>
              <a:rPr lang="en-GB" dirty="0"/>
              <a:t>Wanda had a meeting with Mike Sutherland from CFINE to progress our partnership in this project.</a:t>
            </a:r>
          </a:p>
          <a:p>
            <a:r>
              <a:rPr lang="en-GB" dirty="0"/>
              <a:t>After the meeting with Mike Cromarty Youth Café received our first ½ pallet of food. The Pallet comes from Aberdeen, Alan P very kindly accepts the pallet on our behalf and help to decant the items into the hall.</a:t>
            </a:r>
          </a:p>
          <a:p>
            <a:r>
              <a:rPr lang="en-GB" dirty="0"/>
              <a:t>All the items on the Pallet would be going to landfill</a:t>
            </a:r>
          </a:p>
          <a:p>
            <a:r>
              <a:rPr lang="en-GB" dirty="0"/>
              <a:t>“Tackling Food Poverty together in partnership with CYC &amp; CFINE” </a:t>
            </a:r>
          </a:p>
        </p:txBody>
      </p:sp>
      <p:pic>
        <p:nvPicPr>
          <p:cNvPr id="7" name="Picture 6" descr="A green leaf with red text&#10;&#10;Description automatically generated with low confidence">
            <a:extLst>
              <a:ext uri="{FF2B5EF4-FFF2-40B4-BE49-F238E27FC236}">
                <a16:creationId xmlns:a16="http://schemas.microsoft.com/office/drawing/2014/main" xmlns="" id="{DC349DE2-BC9F-49A5-87B5-76D6F17E72B6}"/>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78365" y="742791"/>
            <a:ext cx="1575435" cy="571500"/>
          </a:xfrm>
          <a:prstGeom prst="rect">
            <a:avLst/>
          </a:prstGeom>
          <a:noFill/>
        </p:spPr>
      </p:pic>
      <p:pic>
        <p:nvPicPr>
          <p:cNvPr id="8" name="Picture 7" descr="Icon&#10;&#10;Description automatically generated">
            <a:extLst>
              <a:ext uri="{FF2B5EF4-FFF2-40B4-BE49-F238E27FC236}">
                <a16:creationId xmlns:a16="http://schemas.microsoft.com/office/drawing/2014/main" xmlns="" id="{A00045DE-2EBF-4B6E-BFF8-B7E85D4FD078}"/>
              </a:ext>
            </a:extLst>
          </p:cNvPr>
          <p:cNvPicPr>
            <a:picLocks noChangeAspect="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370541" y="660321"/>
            <a:ext cx="699135" cy="647700"/>
          </a:xfrm>
          <a:prstGeom prst="rect">
            <a:avLst/>
          </a:prstGeom>
          <a:noFill/>
          <a:ln>
            <a:noFill/>
          </a:ln>
        </p:spPr>
      </p:pic>
    </p:spTree>
    <p:extLst>
      <p:ext uri="{BB962C8B-B14F-4D97-AF65-F5344CB8AC3E}">
        <p14:creationId xmlns:p14="http://schemas.microsoft.com/office/powerpoint/2010/main" xmlns="" val="338052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80D79-29EC-41A6-9FC8-B0EC95F4E23F}"/>
              </a:ext>
            </a:extLst>
          </p:cNvPr>
          <p:cNvSpPr>
            <a:spLocks noGrp="1"/>
          </p:cNvSpPr>
          <p:nvPr>
            <p:ph type="title"/>
          </p:nvPr>
        </p:nvSpPr>
        <p:spPr>
          <a:xfrm>
            <a:off x="838200" y="586992"/>
            <a:ext cx="5638800" cy="2461008"/>
          </a:xfrm>
        </p:spPr>
        <p:txBody>
          <a:bodyPr>
            <a:normAutofit/>
          </a:bodyPr>
          <a:lstStyle/>
          <a:p>
            <a:r>
              <a:rPr lang="en-GB" dirty="0"/>
              <a:t>Isolation Packs </a:t>
            </a:r>
          </a:p>
        </p:txBody>
      </p:sp>
      <p:sp>
        <p:nvSpPr>
          <p:cNvPr id="3" name="Content Placeholder 2">
            <a:extLst>
              <a:ext uri="{FF2B5EF4-FFF2-40B4-BE49-F238E27FC236}">
                <a16:creationId xmlns:a16="http://schemas.microsoft.com/office/drawing/2014/main" xmlns="" id="{0C622775-E0E9-4B64-A4B4-700392ED4488}"/>
              </a:ext>
            </a:extLst>
          </p:cNvPr>
          <p:cNvSpPr>
            <a:spLocks noGrp="1"/>
          </p:cNvSpPr>
          <p:nvPr>
            <p:ph idx="1"/>
          </p:nvPr>
        </p:nvSpPr>
        <p:spPr>
          <a:xfrm>
            <a:off x="838563" y="2425482"/>
            <a:ext cx="5638437" cy="3156166"/>
          </a:xfrm>
        </p:spPr>
        <p:txBody>
          <a:bodyPr anchor="ctr">
            <a:normAutofit lnSpcReduction="10000"/>
          </a:bodyPr>
          <a:lstStyle/>
          <a:p>
            <a:pPr>
              <a:lnSpc>
                <a:spcPct val="100000"/>
              </a:lnSpc>
            </a:pPr>
            <a:r>
              <a:rPr lang="en-GB" sz="1500" dirty="0"/>
              <a:t>With some of the items from the pallet of food Cromarty Youth Café created health and well being bags  for all members of the youth café, as there was no youth café one week due to the increase of COVID numbers locally some classes in the primary school were asked to remain at home, </a:t>
            </a:r>
          </a:p>
          <a:p>
            <a:pPr>
              <a:lnSpc>
                <a:spcPct val="100000"/>
              </a:lnSpc>
            </a:pPr>
            <a:r>
              <a:rPr lang="en-GB" sz="1500" dirty="0"/>
              <a:t>Each young person received:</a:t>
            </a:r>
          </a:p>
          <a:p>
            <a:pPr>
              <a:lnSpc>
                <a:spcPct val="100000"/>
              </a:lnSpc>
            </a:pPr>
            <a:r>
              <a:rPr lang="en-GB" sz="1500" dirty="0"/>
              <a:t>A colouring book set, selection of fruit , chocolate crunchy crispys , double chocolate chip banana muffins, Home made Pizzas  </a:t>
            </a:r>
          </a:p>
          <a:p>
            <a:pPr>
              <a:lnSpc>
                <a:spcPct val="100000"/>
              </a:lnSpc>
            </a:pPr>
            <a:r>
              <a:rPr lang="en-GB" sz="1500" dirty="0"/>
              <a:t>Breakfast packs for our seniors with homemade marmalade and a  range of goodies</a:t>
            </a:r>
          </a:p>
        </p:txBody>
      </p:sp>
      <p:pic>
        <p:nvPicPr>
          <p:cNvPr id="3082" name="DF0FD89D-A1BD-48E1-9EC0-947767104A62">
            <a:extLst>
              <a:ext uri="{FF2B5EF4-FFF2-40B4-BE49-F238E27FC236}">
                <a16:creationId xmlns:a16="http://schemas.microsoft.com/office/drawing/2014/main" xmlns="" id="{D311DE91-49F8-4528-A1DA-708A480F617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01" r="2" b="24923"/>
          <a:stretch/>
        </p:blipFill>
        <p:spPr bwMode="auto">
          <a:xfrm>
            <a:off x="6861048" y="1"/>
            <a:ext cx="5330952" cy="6858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5493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558</TotalTime>
  <Words>1736</Words>
  <Application>Microsoft Office PowerPoint</Application>
  <PresentationFormat>Custom</PresentationFormat>
  <Paragraphs>137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Report for Community Council</vt:lpstr>
      <vt:lpstr>Numbers:</vt:lpstr>
      <vt:lpstr>Well Wishes Project </vt:lpstr>
      <vt:lpstr>Slide 4</vt:lpstr>
      <vt:lpstr>Resilience in Your Community Final Session / Evaluation</vt:lpstr>
      <vt:lpstr>Resilience Evaluation Comment from Young People </vt:lpstr>
      <vt:lpstr>Mikey’s Line Ambassadors </vt:lpstr>
      <vt:lpstr>      Partnership Work with CFINE</vt:lpstr>
      <vt:lpstr>Isolation Packs </vt:lpstr>
      <vt:lpstr>Cromarty Youth Cafes Intergenerational Journey  </vt:lpstr>
      <vt:lpstr>Cromarty Youth Cafes Intergenerational Journey cont…..</vt:lpstr>
      <vt:lpstr>Last Aid Training with Highland Hospice </vt:lpstr>
      <vt:lpstr>Last Aid Evaluation. </vt:lpstr>
      <vt:lpstr>Slide 14</vt:lpstr>
      <vt:lpstr>Multi Sports </vt:lpstr>
      <vt:lpstr>Slide 16</vt:lpstr>
      <vt:lpstr>Football Coaching </vt:lpstr>
      <vt:lpstr>Slide 18</vt:lpstr>
      <vt:lpstr>Ethan Paterson Baking / Cooking Bonanza </vt:lpstr>
      <vt:lpstr>Slide 20</vt:lpstr>
      <vt:lpstr>Slide 21</vt:lpstr>
      <vt:lpstr>Funding Opportunity </vt:lpstr>
      <vt:lpstr>1-1s</vt:lpstr>
      <vt:lpstr>Slide 24</vt:lpstr>
      <vt:lpstr>Young Scot Awards </vt:lpstr>
      <vt:lpstr>Participation Forums</vt:lpstr>
      <vt:lpstr>Wider Achievement </vt:lpstr>
      <vt:lpstr>Indoor Rowing </vt:lpstr>
      <vt:lpstr>Slide 29</vt:lpstr>
      <vt:lpstr>Thank you for taking the time to read this report.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2</cp:revision>
  <dcterms:created xsi:type="dcterms:W3CDTF">2022-02-21T17:49:01Z</dcterms:created>
  <dcterms:modified xsi:type="dcterms:W3CDTF">2022-02-25T15:50:23Z</dcterms:modified>
</cp:coreProperties>
</file>